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6" r:id="rId2"/>
    <p:sldId id="353" r:id="rId3"/>
    <p:sldId id="354" r:id="rId4"/>
    <p:sldId id="355" r:id="rId5"/>
    <p:sldId id="268" r:id="rId6"/>
    <p:sldId id="356" r:id="rId7"/>
    <p:sldId id="303" r:id="rId8"/>
    <p:sldId id="261" r:id="rId9"/>
    <p:sldId id="306" r:id="rId10"/>
    <p:sldId id="307" r:id="rId11"/>
    <p:sldId id="308" r:id="rId12"/>
    <p:sldId id="309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1" r:id="rId22"/>
    <p:sldId id="323" r:id="rId23"/>
    <p:sldId id="320" r:id="rId24"/>
    <p:sldId id="324" r:id="rId25"/>
    <p:sldId id="325" r:id="rId26"/>
    <p:sldId id="326" r:id="rId27"/>
    <p:sldId id="327" r:id="rId28"/>
    <p:sldId id="328" r:id="rId29"/>
    <p:sldId id="329" r:id="rId30"/>
    <p:sldId id="336" r:id="rId31"/>
    <p:sldId id="337" r:id="rId32"/>
    <p:sldId id="338" r:id="rId33"/>
    <p:sldId id="342" r:id="rId34"/>
    <p:sldId id="339" r:id="rId35"/>
    <p:sldId id="330" r:id="rId36"/>
    <p:sldId id="340" r:id="rId37"/>
    <p:sldId id="331" r:id="rId38"/>
    <p:sldId id="341" r:id="rId39"/>
    <p:sldId id="343" r:id="rId40"/>
    <p:sldId id="344" r:id="rId41"/>
    <p:sldId id="333" r:id="rId42"/>
    <p:sldId id="295" r:id="rId43"/>
  </p:sldIdLst>
  <p:sldSz cx="12192000" cy="6858000"/>
  <p:notesSz cx="6858000" cy="9144000"/>
  <p:embeddedFontLst>
    <p:embeddedFont>
      <p:font typeface="等线" charset="-122"/>
      <p:regular r:id="rId45"/>
    </p:embeddedFont>
    <p:embeddedFont>
      <p:font typeface="Calibri" pitchFamily="34" charset="0"/>
      <p:regular r:id="rId46"/>
      <p:bold r:id="rId47"/>
      <p:italic r:id="rId48"/>
      <p:boldItalic r:id="rId49"/>
    </p:embeddedFont>
  </p:embeddedFontLst>
  <p:custShowLst>
    <p:custShow name="Custom show 1" id="0">
      <p:sldLst>
        <p:sld r:id="rId2"/>
        <p:sld r:id="rId6"/>
      </p:sldLst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春波 赵" initials="春波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506C"/>
    <a:srgbClr val="02868F"/>
    <a:srgbClr val="F67654"/>
    <a:srgbClr val="82CCCD"/>
    <a:srgbClr val="2A26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-1014" y="-702"/>
      </p:cViewPr>
      <p:guideLst>
        <p:guide orient="horz" pos="2254"/>
        <p:guide pos="3840"/>
        <p:guide pos="7213"/>
        <p:guide pos="3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01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695324" y="2753359"/>
            <a:ext cx="3091992" cy="1810910"/>
          </a:xfrm>
          <a:custGeom>
            <a:avLst/>
            <a:gdLst>
              <a:gd name="connsiteX0" fmla="*/ 0 w 3091992"/>
              <a:gd name="connsiteY0" fmla="*/ 0 h 1810910"/>
              <a:gd name="connsiteX1" fmla="*/ 3091992 w 3091992"/>
              <a:gd name="connsiteY1" fmla="*/ 0 h 1810910"/>
              <a:gd name="connsiteX2" fmla="*/ 3091992 w 3091992"/>
              <a:gd name="connsiteY2" fmla="*/ 1810910 h 1810910"/>
              <a:gd name="connsiteX3" fmla="*/ 0 w 3091992"/>
              <a:gd name="connsiteY3" fmla="*/ 1810910 h 181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1992" h="1810910">
                <a:moveTo>
                  <a:pt x="0" y="0"/>
                </a:moveTo>
                <a:lnTo>
                  <a:pt x="3091992" y="0"/>
                </a:lnTo>
                <a:lnTo>
                  <a:pt x="3091992" y="1810910"/>
                </a:lnTo>
                <a:lnTo>
                  <a:pt x="0" y="1810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2" name="稻壳儿春秋广告/盗版必究        原创来源：http://chn.docer.com/works?userid=199329941#!/work_time"/>
          <p:cNvSpPr>
            <a:spLocks noGrp="1"/>
          </p:cNvSpPr>
          <p:nvPr>
            <p:ph type="pic" sz="quarter" idx="11"/>
          </p:nvPr>
        </p:nvSpPr>
        <p:spPr>
          <a:xfrm>
            <a:off x="8404681" y="2753359"/>
            <a:ext cx="3091992" cy="1810910"/>
          </a:xfrm>
          <a:custGeom>
            <a:avLst/>
            <a:gdLst>
              <a:gd name="connsiteX0" fmla="*/ 0 w 3091992"/>
              <a:gd name="connsiteY0" fmla="*/ 0 h 1810910"/>
              <a:gd name="connsiteX1" fmla="*/ 3091992 w 3091992"/>
              <a:gd name="connsiteY1" fmla="*/ 0 h 1810910"/>
              <a:gd name="connsiteX2" fmla="*/ 3091992 w 3091992"/>
              <a:gd name="connsiteY2" fmla="*/ 1810910 h 1810910"/>
              <a:gd name="connsiteX3" fmla="*/ 0 w 3091992"/>
              <a:gd name="connsiteY3" fmla="*/ 1810910 h 181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1992" h="1810910">
                <a:moveTo>
                  <a:pt x="0" y="0"/>
                </a:moveTo>
                <a:lnTo>
                  <a:pt x="3091992" y="0"/>
                </a:lnTo>
                <a:lnTo>
                  <a:pt x="3091992" y="1810910"/>
                </a:lnTo>
                <a:lnTo>
                  <a:pt x="0" y="1810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519-839C-453F-84A3-C3D2935476E8}" type="datetimeFigureOut">
              <a:rPr lang="zh-CN" altLang="en-US" smtClean="0"/>
              <a:pPr/>
              <a:t>2023/11/20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A939-DD6A-4E34-B614-19C610E30E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ru-RU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-1" y="1594687"/>
            <a:ext cx="3840480" cy="4231937"/>
          </a:xfrm>
          <a:custGeom>
            <a:avLst/>
            <a:gdLst>
              <a:gd name="connsiteX0" fmla="*/ 0 w 3840480"/>
              <a:gd name="connsiteY0" fmla="*/ 0 h 4231937"/>
              <a:gd name="connsiteX1" fmla="*/ 3840480 w 3840480"/>
              <a:gd name="connsiteY1" fmla="*/ 0 h 4231937"/>
              <a:gd name="connsiteX2" fmla="*/ 3840480 w 3840480"/>
              <a:gd name="connsiteY2" fmla="*/ 4231937 h 4231937"/>
              <a:gd name="connsiteX3" fmla="*/ 0 w 3840480"/>
              <a:gd name="connsiteY3" fmla="*/ 4231937 h 423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0" h="4231937">
                <a:moveTo>
                  <a:pt x="0" y="0"/>
                </a:moveTo>
                <a:lnTo>
                  <a:pt x="3840480" y="0"/>
                </a:lnTo>
                <a:lnTo>
                  <a:pt x="3840480" y="4231937"/>
                </a:lnTo>
                <a:lnTo>
                  <a:pt x="0" y="4231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B7C7-535E-4E94-B1E9-46A4B2AB559A}" type="datetimeFigureOut">
              <a:rPr lang="zh-CN" altLang="en-US" smtClean="0"/>
              <a:pPr/>
              <a:t>2023/11/20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D6754-BD22-46CA-AAC9-FDCA2715F4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zentrobrazovaniya20tula-r71.gosweb.gosuslugi.ru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772120" y="0"/>
            <a:ext cx="4498380" cy="1671059"/>
          </a:xfrm>
          <a:custGeom>
            <a:avLst/>
            <a:gdLst>
              <a:gd name="connsiteX0" fmla="*/ 0 w 5863628"/>
              <a:gd name="connsiteY0" fmla="*/ 0 h 2178221"/>
              <a:gd name="connsiteX1" fmla="*/ 5863628 w 5863628"/>
              <a:gd name="connsiteY1" fmla="*/ 0 h 2178221"/>
              <a:gd name="connsiteX2" fmla="*/ 4218278 w 5863628"/>
              <a:gd name="connsiteY2" fmla="*/ 1645350 h 2178221"/>
              <a:gd name="connsiteX3" fmla="*/ 1645350 w 5863628"/>
              <a:gd name="connsiteY3" fmla="*/ 1645350 h 2178221"/>
              <a:gd name="connsiteX4" fmla="*/ 0 w 5863628"/>
              <a:gd name="connsiteY4" fmla="*/ 0 h 21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628" h="2178221">
                <a:moveTo>
                  <a:pt x="0" y="0"/>
                </a:moveTo>
                <a:lnTo>
                  <a:pt x="5863628" y="0"/>
                </a:lnTo>
                <a:lnTo>
                  <a:pt x="4218278" y="1645350"/>
                </a:lnTo>
                <a:cubicBezTo>
                  <a:pt x="3507784" y="2355845"/>
                  <a:pt x="2355845" y="2355845"/>
                  <a:pt x="1645350" y="16453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 rot="2700000">
            <a:off x="-1862112" y="2027003"/>
            <a:ext cx="4966314" cy="4966314"/>
          </a:xfrm>
          <a:prstGeom prst="roundRect">
            <a:avLst/>
          </a:pr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2700000">
            <a:off x="3370925" y="3703043"/>
            <a:ext cx="1087184" cy="1087184"/>
          </a:xfrm>
          <a:prstGeom prst="roundRect">
            <a:avLst/>
          </a:pr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>
          <a:xfrm rot="2700000">
            <a:off x="7482845" y="-1146533"/>
            <a:ext cx="3275571" cy="2664324"/>
          </a:xfrm>
          <a:prstGeom prst="roundRect">
            <a:avLst/>
          </a:pr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2700000">
            <a:off x="9168050" y="-1053992"/>
            <a:ext cx="2593499" cy="2809023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稻壳儿春秋广告/盗版必究        原创来源：http://chn.docer.com/works?userid=199329941#!/work_time"/>
          <p:cNvSpPr/>
          <p:nvPr/>
        </p:nvSpPr>
        <p:spPr>
          <a:xfrm rot="2700000">
            <a:off x="3024651" y="2600470"/>
            <a:ext cx="606728" cy="606728"/>
          </a:xfrm>
          <a:prstGeom prst="roundRect">
            <a:avLst/>
          </a:pr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稻壳儿春秋广告/盗版必究        原创来源：http://chn.docer.com/works?userid=199329941#!/work_time"/>
          <p:cNvSpPr/>
          <p:nvPr/>
        </p:nvSpPr>
        <p:spPr>
          <a:xfrm rot="2700000">
            <a:off x="-3463370" y="3085103"/>
            <a:ext cx="4192504" cy="4192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2824480" y="3160395"/>
            <a:ext cx="913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en-US" sz="2400" b="1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ПРОГРАММА РАЗВИТИЯ КАДРОВОГО ПОТЕНЦИАЛА МУНИЦИПАЛЬНОГО БЮДЖЕТНОГО ОБЩЕОБРАЗОВАТЕЛЬНОГО УЧРЕЖДЕНИЯ </a:t>
            </a:r>
            <a:endParaRPr lang="ru-RU" altLang="en-US" sz="2400" b="1" dirty="0" smtClean="0">
              <a:solidFill>
                <a:srgbClr val="F67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 panose="020B0604020202020204" charset="0"/>
              <a:ea typeface="Droid Sans Fallback" panose="020B0502000000000001" pitchFamily="50" charset="-128"/>
              <a:cs typeface="Arial Bold" panose="020B0604020202020204" charset="0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altLang="en-US" sz="2400" b="1" dirty="0" smtClean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“ЦЕНТР </a:t>
            </a:r>
            <a:r>
              <a:rPr lang="ru-RU" altLang="en-US" sz="2400" b="1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ОБРАЗОВАНИЯ № 20</a:t>
            </a:r>
            <a:r>
              <a:rPr lang="ru-RU" altLang="en-US" sz="2400" b="1" dirty="0" smtClean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”. </a:t>
            </a:r>
          </a:p>
          <a:p>
            <a:pPr algn="r">
              <a:lnSpc>
                <a:spcPct val="120000"/>
              </a:lnSpc>
            </a:pPr>
            <a:r>
              <a:rPr lang="ru-RU" altLang="en-US" sz="2400" b="1" dirty="0" smtClean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УЧАСТИЕ В ПРОЕКТЕ «КОМАНДНОЕ НАСТАВНИЧЕСТВО» </a:t>
            </a:r>
            <a:endParaRPr lang="ru-RU" altLang="en-US" sz="2400" b="1" dirty="0">
              <a:solidFill>
                <a:srgbClr val="F67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 panose="020B0604020202020204" charset="0"/>
              <a:ea typeface="Droid Sans Fallback" panose="020B0502000000000001" pitchFamily="50" charset="-128"/>
              <a:cs typeface="Arial Bold" panose="020B0604020202020204" charset="0"/>
              <a:sym typeface="Arial" panose="020B0604020202020204" pitchFamily="34" charset="0"/>
            </a:endParaRPr>
          </a:p>
        </p:txBody>
      </p:sp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4256405" y="5710555"/>
            <a:ext cx="77819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Пацукова Лариса Васильевна</a:t>
            </a:r>
            <a:r>
              <a:rPr lang="ru-RU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,</a:t>
            </a:r>
          </a:p>
          <a:p>
            <a:pPr algn="r"/>
            <a:r>
              <a:rPr lang="ru-RU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 Italic" panose="020B0604020202020204" charset="0"/>
                <a:ea typeface="Droid Sans Fallback" panose="020B0502000000000001" pitchFamily="50" charset="-128"/>
                <a:cs typeface="Arial Bold Italic" panose="020B0604020202020204" charset="0"/>
                <a:sym typeface="Arial" panose="020B0604020202020204" pitchFamily="34" charset="0"/>
              </a:rPr>
              <a:t>заместитель директора по УВР</a:t>
            </a:r>
          </a:p>
        </p:txBody>
      </p:sp>
      <p:sp>
        <p:nvSpPr>
          <p:cNvPr id="32" name="稻壳儿春秋广告/盗版必究        原创来源：http://chn.docer.com/works?userid=199329941#!/work_time"/>
          <p:cNvSpPr/>
          <p:nvPr/>
        </p:nvSpPr>
        <p:spPr>
          <a:xfrm>
            <a:off x="1363194" y="3"/>
            <a:ext cx="2862972" cy="998458"/>
          </a:xfrm>
          <a:custGeom>
            <a:avLst/>
            <a:gdLst>
              <a:gd name="connsiteX0" fmla="*/ 0 w 3731877"/>
              <a:gd name="connsiteY0" fmla="*/ 0 h 1301487"/>
              <a:gd name="connsiteX1" fmla="*/ 3731877 w 3731877"/>
              <a:gd name="connsiteY1" fmla="*/ 0 h 1301487"/>
              <a:gd name="connsiteX2" fmla="*/ 2829516 w 3731877"/>
              <a:gd name="connsiteY2" fmla="*/ 902360 h 1301487"/>
              <a:gd name="connsiteX3" fmla="*/ 902361 w 3731877"/>
              <a:gd name="connsiteY3" fmla="*/ 902360 h 130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1877" h="1301487">
                <a:moveTo>
                  <a:pt x="0" y="0"/>
                </a:moveTo>
                <a:lnTo>
                  <a:pt x="3731877" y="0"/>
                </a:lnTo>
                <a:lnTo>
                  <a:pt x="2829516" y="902360"/>
                </a:lnTo>
                <a:cubicBezTo>
                  <a:pt x="2297347" y="1434530"/>
                  <a:pt x="1434530" y="1434530"/>
                  <a:pt x="902361" y="902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8168639" y="304801"/>
            <a:ext cx="388112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ru-RU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Семинар – совещание 20.11.2023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Regular" panose="02060605060000020003" charset="0"/>
              <a:cs typeface="Superclarendon Regular" panose="02060605060000020003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56081" y="1613535"/>
            <a:ext cx="77724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506C"/>
                </a:solidFill>
                <a:latin typeface="Superclarendon Bold" panose="02060605060000020003" charset="0"/>
                <a:cs typeface="Superclarendon Bold" panose="02060605060000020003" charset="0"/>
              </a:rPr>
              <a:t> </a:t>
            </a:r>
            <a:r>
              <a:rPr lang="en-US" sz="2000" b="1" dirty="0" smtClean="0">
                <a:solidFill>
                  <a:srgbClr val="0B506C"/>
                </a:solidFill>
                <a:latin typeface="Superclarendon Bold" panose="02060605060000020003" charset="0"/>
                <a:cs typeface="Superclarendon Bold" panose="02060605060000020003" charset="0"/>
              </a:rPr>
              <a:t>«</a:t>
            </a:r>
            <a:r>
              <a:rPr lang="ru-RU" sz="2000" b="1" dirty="0" smtClean="0">
                <a:solidFill>
                  <a:srgbClr val="0B506C"/>
                </a:solidFill>
                <a:latin typeface="Superclarendon Bold" panose="02060605060000020003" charset="0"/>
                <a:cs typeface="Superclarendon Bold" panose="02060605060000020003" charset="0"/>
              </a:rPr>
              <a:t>Новые содержательные аспекты методического сопровождения педагогических </a:t>
            </a:r>
            <a:r>
              <a:rPr lang="ru-RU" sz="2000" b="1" dirty="0" smtClean="0">
                <a:solidFill>
                  <a:srgbClr val="0B506C"/>
                </a:solidFill>
                <a:latin typeface="Superclarendon Bold" panose="02060605060000020003" charset="0"/>
                <a:cs typeface="Superclarendon Bold" panose="02060605060000020003" charset="0"/>
              </a:rPr>
              <a:t>кадров</a:t>
            </a:r>
            <a:r>
              <a:rPr lang="en-US" sz="2000" b="1" dirty="0" smtClean="0">
                <a:solidFill>
                  <a:srgbClr val="0B506C"/>
                </a:solidFill>
                <a:latin typeface="Superclarendon Bold" panose="02060605060000020003" charset="0"/>
                <a:cs typeface="Superclarendon Bold" panose="02060605060000020003" charset="0"/>
              </a:rPr>
              <a:t>»</a:t>
            </a:r>
            <a:endParaRPr lang="en-US" sz="2000" b="1" dirty="0">
              <a:solidFill>
                <a:srgbClr val="0B506C"/>
              </a:solidFill>
              <a:latin typeface="Superclarendon Bold" panose="02060605060000020003" charset="0"/>
              <a:cs typeface="Superclarendon Bold" panose="02060605060000020003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1694180" y="1358900"/>
            <a:ext cx="10379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количество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молодых специалистов возрастет до 15-20;</a:t>
            </a:r>
          </a:p>
        </p:txBody>
      </p:sp>
      <p:sp>
        <p:nvSpPr>
          <p:cNvPr id="3" name="稻壳儿春秋广告/盗版必究        原创来源：http://chn.docer.com/works?userid=199329941#!/work_time"/>
          <p:cNvSpPr txBox="1"/>
          <p:nvPr/>
        </p:nvSpPr>
        <p:spPr>
          <a:xfrm flipH="1">
            <a:off x="1462454" y="318967"/>
            <a:ext cx="106114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3200" b="1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Планируемые результаты реализации Программы</a:t>
            </a:r>
          </a:p>
        </p:txBody>
      </p:sp>
      <p:sp>
        <p:nvSpPr>
          <p:cNvPr id="2" name="稻壳儿春秋广告/盗版必究        原创来源：http://chn.docer.com/works?userid=199329941#!/work_time"/>
          <p:cNvSpPr/>
          <p:nvPr/>
        </p:nvSpPr>
        <p:spPr>
          <a:xfrm>
            <a:off x="224155" y="3162300"/>
            <a:ext cx="1102360" cy="160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稻壳儿春秋广告/盗版必究        原创来源：http://chn.docer.com/works?userid=199329941#!/work_time"/>
          <p:cNvSpPr/>
          <p:nvPr/>
        </p:nvSpPr>
        <p:spPr>
          <a:xfrm>
            <a:off x="224155" y="5145405"/>
            <a:ext cx="1102360" cy="1426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>
            <a:off x="224155" y="1214120"/>
            <a:ext cx="1102360" cy="1427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84655" y="1894205"/>
            <a:ext cx="99466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система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сотрудничества с ТГПУ им. Л.Н. Толстого будет обеспечивать</a:t>
            </a:r>
            <a:r>
              <a:rPr lang="ru-RU" altLang="en-US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центр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образования талантливыми и мотивированными студентами, для которых будут созданы комфортные условия работы, методическая поддержка и наставничество более опытных специалистов;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694180" y="3260090"/>
            <a:ext cx="96672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д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ефицит кадров будет устранен, как минимум по специальностям,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образовательные программы которых реализуются в ТГПУ им. Л.Н. Толстого на данный момент;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94180" y="4349115"/>
            <a:ext cx="97891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разработанная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бальная система морального и материального поощрения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учителей, добившихся высоких показателей результативности педагогической деятельности, приведет к повышению мотивации, активному саморазвитию педагогов центра образования;</a:t>
            </a:r>
            <a:endParaRPr lang="en-US" dirty="0"/>
          </a:p>
        </p:txBody>
      </p:sp>
      <p:sp>
        <p:nvSpPr>
          <p:cNvPr id="11" name="Text Box 10"/>
          <p:cNvSpPr txBox="1"/>
          <p:nvPr/>
        </p:nvSpPr>
        <p:spPr>
          <a:xfrm>
            <a:off x="1684655" y="5715000"/>
            <a:ext cx="97885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реализация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Подпрограммы «Психолого-педагогические классы» поможет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увеличить количество выпускников центра образования, поступающих на педагогические специальности;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1684020" y="1033668"/>
            <a:ext cx="10379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реализация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Подпрограммы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наставничества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«Выпускник – ученику»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будет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привлекать выпускников к преподавательской деятельности и приведет к популяризации профессии учителя;</a:t>
            </a:r>
          </a:p>
        </p:txBody>
      </p:sp>
      <p:sp>
        <p:nvSpPr>
          <p:cNvPr id="3" name="稻壳儿春秋广告/盗版必究        原创来源：http://chn.docer.com/works?userid=199329941#!/work_time"/>
          <p:cNvSpPr txBox="1"/>
          <p:nvPr/>
        </p:nvSpPr>
        <p:spPr>
          <a:xfrm flipH="1">
            <a:off x="1462454" y="137795"/>
            <a:ext cx="106114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3200" b="1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Планируемые результаты реализации Программы</a:t>
            </a:r>
          </a:p>
        </p:txBody>
      </p:sp>
      <p:sp>
        <p:nvSpPr>
          <p:cNvPr id="2" name="稻壳儿春秋广告/盗版必究        原创来源：http://chn.docer.com/works?userid=199329941#!/work_time"/>
          <p:cNvSpPr/>
          <p:nvPr/>
        </p:nvSpPr>
        <p:spPr>
          <a:xfrm>
            <a:off x="224155" y="3035935"/>
            <a:ext cx="1102360" cy="160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稻壳儿春秋广告/盗版必究        原创来源：http://chn.docer.com/works?userid=199329941#!/work_time"/>
          <p:cNvSpPr/>
          <p:nvPr/>
        </p:nvSpPr>
        <p:spPr>
          <a:xfrm>
            <a:off x="224155" y="4963795"/>
            <a:ext cx="1102360" cy="1426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>
            <a:off x="224155" y="1214120"/>
            <a:ext cx="1102360" cy="1427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694180" y="2065655"/>
            <a:ext cx="99460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реализация</a:t>
            </a:r>
            <a:r>
              <a:rPr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Подпрограммы</a:t>
            </a:r>
            <a:r>
              <a:rPr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наставничества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«Олимпиадный центр» </a:t>
            </a:r>
            <a:r>
              <a:rPr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приведет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 вовлечению молодых специалистов и вновь прибывших педагогов к работе с высокомотивированными и одаренными детьми, вследствие чего увеличится количество победителей и призеров олимпиад, конкурсов и соревнований различного уровня, что приведет к повышению рейтинговых позиций МБОУ ЦО № 20; 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694180" y="5741858"/>
            <a:ext cx="97885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реализация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Подпрограммы «Культурная среда» 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приведет к сплочению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педагогического коллектива, повышению активности молодых педагогов, укреплению системы наставничества, усилению связей в наставнических парах.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684020" y="3721100"/>
            <a:ext cx="97891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реализация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Подпрограммы «Наставничество в пространстве цифрового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образования» 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приведет к развитию профессиональных компетентностей педагогов в современном цифровом образовательном пространстве;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684655" y="4908550"/>
            <a:ext cx="97885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реализация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Подпрограммы «PRO-стажёр» 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будет способствовать увеличению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количества молодых специалистов, которые будут оставаться работать в школе;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4800000">
            <a:off x="9916160" y="4660900"/>
            <a:ext cx="5452745" cy="508889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4800000">
            <a:off x="10745470" y="5505450"/>
            <a:ext cx="3302635" cy="261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5100000">
            <a:off x="11477576" y="5778993"/>
            <a:ext cx="1142946" cy="11429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 flipH="1">
            <a:off x="1736725" y="2965450"/>
            <a:ext cx="79267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Работа с учителями центра образования, имеющими педагогический стаж более 3 лет, квалификационную категорию и не имеющими статус молодого учителя</a:t>
            </a: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245100" y="823595"/>
            <a:ext cx="6184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МЕРОПРИЯТИЯ ПРОГРАММЫ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329180" y="-5133340"/>
            <a:ext cx="7081520" cy="7576820"/>
            <a:chOff x="5795" y="-6820"/>
            <a:chExt cx="11152" cy="11932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 rot="2700000">
              <a:off x="6065" y="-5770"/>
              <a:ext cx="10882" cy="10882"/>
            </a:xfrm>
            <a:prstGeom prst="roundRect">
              <a:avLst/>
            </a:prstGeom>
            <a:solidFill>
              <a:srgbClr val="02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 rot="2700000">
              <a:off x="5795" y="-6820"/>
              <a:ext cx="10882" cy="108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>
            <a:xfrm rot="2700000">
              <a:off x="10518" y="-2657"/>
              <a:ext cx="5313" cy="5313"/>
            </a:xfrm>
            <a:prstGeom prst="roundRect">
              <a:avLst/>
            </a:prstGeom>
            <a:solidFill>
              <a:srgbClr val="2A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3070225" y="99060"/>
            <a:ext cx="6875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Блок «Методический ликбез»</a:t>
            </a:r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 bwMode="auto">
          <a:xfrm>
            <a:off x="386715" y="1322705"/>
            <a:ext cx="2683510" cy="455295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530225" y="1950085"/>
            <a:ext cx="23768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Анкетирование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педагогического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состава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с педагогами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центра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образования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Мониторинг изменений в нормативно-правовой базе и документах</a:t>
            </a: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 bwMode="auto">
          <a:xfrm>
            <a:off x="6584315" y="1003300"/>
            <a:ext cx="2823845" cy="283083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6817995" y="1333500"/>
            <a:ext cx="2463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Прохождение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курсов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наставниками-методистами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наставников-методистов с руководством центра образования</a:t>
            </a: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 bwMode="auto">
          <a:xfrm>
            <a:off x="3311525" y="1322705"/>
            <a:ext cx="2948305" cy="530225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3437890" y="1712595"/>
            <a:ext cx="263398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Педагогические советы по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определенным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тематикам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Анкетирование педагогического состава по итогам проведения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педагогических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советов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Мероприятия по повышению компетентности цифрового образования</a:t>
            </a:r>
          </a:p>
        </p:txBody>
      </p:sp>
      <p:sp>
        <p:nvSpPr>
          <p:cNvPr id="33" name="稻壳儿春秋广告/盗版必究        原创来源：http://chn.docer.com/works?userid=199329941#!/work_time"/>
          <p:cNvSpPr/>
          <p:nvPr/>
        </p:nvSpPr>
        <p:spPr bwMode="auto">
          <a:xfrm>
            <a:off x="9574530" y="1142365"/>
            <a:ext cx="2464435" cy="455358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稻壳儿春秋广告/盗版必究        原创来源：http://chn.docer.com/works?userid=199329941#!/work_time"/>
          <p:cNvSpPr txBox="1"/>
          <p:nvPr/>
        </p:nvSpPr>
        <p:spPr>
          <a:xfrm>
            <a:off x="9802495" y="1603375"/>
            <a:ext cx="206057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консультации наставников-методистов (наставляемые – учителя школы, нуждающиеся в методической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поддержке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Подготовка отчетов о работе наставников-методистов</a:t>
            </a:r>
          </a:p>
        </p:txBody>
      </p:sp>
      <p:sp>
        <p:nvSpPr>
          <p:cNvPr id="36" name="稻壳儿春秋广告/盗版必究        原创来源：http://chn.docer.com/works?userid=199329941#!/work_time"/>
          <p:cNvSpPr/>
          <p:nvPr/>
        </p:nvSpPr>
        <p:spPr>
          <a:xfrm>
            <a:off x="10606841" y="886695"/>
            <a:ext cx="365840" cy="532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F67654"/>
          </a:solidFill>
          <a:ln w="12700">
            <a:noFill/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稻壳儿春秋广告/盗版必究        原创来源：http://chn.docer.com/works?userid=199329941#!/work_time"/>
          <p:cNvSpPr/>
          <p:nvPr/>
        </p:nvSpPr>
        <p:spPr>
          <a:xfrm>
            <a:off x="1393825" y="888365"/>
            <a:ext cx="670560" cy="817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稻壳儿春秋广告/盗版必究        原创来源：http://chn.docer.com/works?userid=199329941#!/work_time"/>
          <p:cNvSpPr/>
          <p:nvPr/>
        </p:nvSpPr>
        <p:spPr>
          <a:xfrm>
            <a:off x="7670559" y="711721"/>
            <a:ext cx="532929" cy="5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0B506C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 bwMode="auto">
          <a:xfrm>
            <a:off x="6652260" y="4272915"/>
            <a:ext cx="2633980" cy="237109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>
          <a:xfrm>
            <a:off x="7734101" y="4076935"/>
            <a:ext cx="365840" cy="532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02868F"/>
          </a:solidFill>
          <a:ln w="12700">
            <a:solidFill>
              <a:srgbClr val="2A2625"/>
            </a:solidFill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>
            <a:off x="6856095" y="4711700"/>
            <a:ext cx="2162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Методические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советы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консультации с руководителями ШММО</a:t>
            </a: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4310380" y="849630"/>
            <a:ext cx="67056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67654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3056255" y="419100"/>
            <a:ext cx="8551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Блок «</a:t>
            </a:r>
            <a:r>
              <a:rPr lang="ru-RU"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Повышение квалификации</a:t>
            </a:r>
            <a:r>
              <a:rPr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»</a:t>
            </a: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 bwMode="auto">
          <a:xfrm>
            <a:off x="6817995" y="2202815"/>
            <a:ext cx="3789045" cy="351472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7223125" y="2592705"/>
            <a:ext cx="29965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Обучение учителей на курсах </a:t>
            </a:r>
            <a:r>
              <a:rPr lang="en-US" altLang="zh-CN" sz="2400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повышения</a:t>
            </a:r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квалификации</a:t>
            </a:r>
            <a:r>
              <a:rPr lang="ru-RU" altLang="zh-CN" sz="24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Подготовка отчетов о пройденных курсах</a:t>
            </a: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 bwMode="auto">
          <a:xfrm>
            <a:off x="2320290" y="2202815"/>
            <a:ext cx="3548380" cy="369062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2595880" y="2592705"/>
            <a:ext cx="29972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Мониторинг курсов </a:t>
            </a:r>
            <a:r>
              <a:rPr lang="en-US" altLang="zh-CN" sz="2400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повышения</a:t>
            </a:r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квалификации</a:t>
            </a:r>
            <a:r>
              <a:rPr lang="ru-RU" altLang="zh-CN" sz="24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Составление списка площадок и организаций, проводящих курсы</a:t>
            </a:r>
          </a:p>
        </p:txBody>
      </p:sp>
      <p:sp>
        <p:nvSpPr>
          <p:cNvPr id="39" name="稻壳儿春秋广告/盗版必究        原创来源：http://chn.docer.com/works?userid=199329941#!/work_time"/>
          <p:cNvSpPr/>
          <p:nvPr/>
        </p:nvSpPr>
        <p:spPr>
          <a:xfrm>
            <a:off x="8445894" y="1773441"/>
            <a:ext cx="532929" cy="5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0B506C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3667760" y="1602740"/>
            <a:ext cx="67056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67654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3070225" y="99060"/>
            <a:ext cx="8880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Блок</a:t>
            </a:r>
            <a:r>
              <a:rPr lang="ru-RU"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 </a:t>
            </a:r>
            <a:r>
              <a:rPr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«Педагог педагогу – наставник»</a:t>
            </a:r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 bwMode="auto">
          <a:xfrm>
            <a:off x="386715" y="1322705"/>
            <a:ext cx="2683510" cy="455295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530225" y="1950085"/>
            <a:ext cx="23768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Анкетирование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педагогического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состава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Методический совет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тематике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Посещение уроков наставниками,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старшим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наставником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Посещение уроков куратором программы</a:t>
            </a: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 bwMode="auto">
          <a:xfrm>
            <a:off x="6584315" y="1003300"/>
            <a:ext cx="2823845" cy="283083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6817995" y="1333500"/>
            <a:ext cx="24638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Работа с отделом кадров по составлению циклограммы аттестации педагогов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ru-RU" altLang="zh-CN" dirty="0" smtClean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2022-2026 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годы</a:t>
            </a: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 bwMode="auto">
          <a:xfrm>
            <a:off x="3348990" y="1712595"/>
            <a:ext cx="2948305" cy="412940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3502025" y="2327275"/>
            <a:ext cx="263398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консультации с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учителями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Обучающие мероприятия по оформлению документов и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формированию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Портфолио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Контрольная проверка пакетов документов</a:t>
            </a:r>
          </a:p>
        </p:txBody>
      </p:sp>
      <p:sp>
        <p:nvSpPr>
          <p:cNvPr id="33" name="稻壳儿春秋广告/盗版必究        原创来源：http://chn.docer.com/works?userid=199329941#!/work_time"/>
          <p:cNvSpPr/>
          <p:nvPr/>
        </p:nvSpPr>
        <p:spPr bwMode="auto">
          <a:xfrm>
            <a:off x="9574530" y="1142365"/>
            <a:ext cx="2464435" cy="455358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稻壳儿春秋广告/盗版必究        原创来源：http://chn.docer.com/works?userid=199329941#!/work_time"/>
          <p:cNvSpPr txBox="1"/>
          <p:nvPr/>
        </p:nvSpPr>
        <p:spPr>
          <a:xfrm>
            <a:off x="9737725" y="1603375"/>
            <a:ext cx="21253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Взаимное посещение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уроков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педагогами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Проведение анализа уроков на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заседаниях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ШММО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Методические советы по результатам работы</a:t>
            </a:r>
          </a:p>
        </p:txBody>
      </p:sp>
      <p:sp>
        <p:nvSpPr>
          <p:cNvPr id="36" name="稻壳儿春秋广告/盗版必究        原创来源：http://chn.docer.com/works?userid=199329941#!/work_time"/>
          <p:cNvSpPr/>
          <p:nvPr/>
        </p:nvSpPr>
        <p:spPr>
          <a:xfrm>
            <a:off x="4462780" y="1165860"/>
            <a:ext cx="670560" cy="816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F67654"/>
          </a:solidFill>
          <a:ln w="12700">
            <a:noFill/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稻壳儿春秋广告/盗版必究        原创来源：http://chn.docer.com/works?userid=199329941#!/work_time"/>
          <p:cNvSpPr/>
          <p:nvPr/>
        </p:nvSpPr>
        <p:spPr>
          <a:xfrm>
            <a:off x="1393825" y="888365"/>
            <a:ext cx="670560" cy="817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稻壳儿春秋广告/盗版必究        原创来源：http://chn.docer.com/works?userid=199329941#!/work_time"/>
          <p:cNvSpPr/>
          <p:nvPr/>
        </p:nvSpPr>
        <p:spPr>
          <a:xfrm>
            <a:off x="7670559" y="711721"/>
            <a:ext cx="532929" cy="5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0B506C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 bwMode="auto">
          <a:xfrm>
            <a:off x="6652260" y="4272915"/>
            <a:ext cx="2633980" cy="237109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>
            <a:off x="6856095" y="4711700"/>
            <a:ext cx="2162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Работа с отделом кадров по формированию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списка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педагогов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Методический совет по тематике</a:t>
            </a: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10471150" y="888365"/>
            <a:ext cx="67056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67654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稻壳儿春秋广告/盗版必究        原创来源：http://chn.docer.com/works?userid=199329941#!/work_time"/>
          <p:cNvSpPr/>
          <p:nvPr/>
        </p:nvSpPr>
        <p:spPr>
          <a:xfrm>
            <a:off x="7588644" y="4007371"/>
            <a:ext cx="532929" cy="5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0B506C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4800000">
            <a:off x="9916160" y="4660900"/>
            <a:ext cx="5452745" cy="508889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4800000">
            <a:off x="10745470" y="5505450"/>
            <a:ext cx="3302635" cy="261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5100000">
            <a:off x="11477576" y="5778993"/>
            <a:ext cx="1142946" cy="11429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 flipH="1">
            <a:off x="1736725" y="3874770"/>
            <a:ext cx="7926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Работа с молодыми специалистами и студентами, работающими в центре образования</a:t>
            </a: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245100" y="823595"/>
            <a:ext cx="6184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МЕРОПРИЯТИЯ ПРОГРАММЫ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329180" y="-5133340"/>
            <a:ext cx="7081520" cy="7576820"/>
            <a:chOff x="5795" y="-6820"/>
            <a:chExt cx="11152" cy="11932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 rot="2700000">
              <a:off x="6065" y="-5770"/>
              <a:ext cx="10882" cy="10882"/>
            </a:xfrm>
            <a:prstGeom prst="roundRect">
              <a:avLst/>
            </a:prstGeom>
            <a:solidFill>
              <a:srgbClr val="02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 rot="2700000">
              <a:off x="5795" y="-6820"/>
              <a:ext cx="10882" cy="108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>
            <a:xfrm rot="2700000">
              <a:off x="10518" y="-2657"/>
              <a:ext cx="5313" cy="5313"/>
            </a:xfrm>
            <a:prstGeom prst="roundRect">
              <a:avLst/>
            </a:prstGeom>
            <a:solidFill>
              <a:srgbClr val="2A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1811655" y="85090"/>
            <a:ext cx="6875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Блок «Методический ликбез»</a:t>
            </a:r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 bwMode="auto">
          <a:xfrm>
            <a:off x="386715" y="1322705"/>
            <a:ext cx="2683510" cy="530225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530225" y="1950085"/>
            <a:ext cx="23768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Анкетирование молодых специалистов и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студентов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с педагогами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центра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образования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Мониторинг нормативно-правовой базы, касающейся молодых специалистов и студентов</a:t>
            </a: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 bwMode="auto">
          <a:xfrm>
            <a:off x="6584315" y="1003300"/>
            <a:ext cx="2823845" cy="283083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6817995" y="1333500"/>
            <a:ext cx="2463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Прохождение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курсов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наставниками-методистами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наставников-методистов с руководством центра образования</a:t>
            </a: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 bwMode="auto">
          <a:xfrm>
            <a:off x="3311525" y="1322705"/>
            <a:ext cx="2948305" cy="530225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3350895" y="1712595"/>
            <a:ext cx="279019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Педагогические советы по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определенным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тематикам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Анкетирование педагогического состава по итогам проведения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педагогических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советов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с молодыми специалистами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Мероприятия по повышению компетентности цифрового образования</a:t>
            </a:r>
          </a:p>
        </p:txBody>
      </p:sp>
      <p:sp>
        <p:nvSpPr>
          <p:cNvPr id="33" name="稻壳儿春秋广告/盗版必究        原创来源：http://chn.docer.com/works?userid=199329941#!/work_time"/>
          <p:cNvSpPr/>
          <p:nvPr/>
        </p:nvSpPr>
        <p:spPr bwMode="auto">
          <a:xfrm>
            <a:off x="9574530" y="393700"/>
            <a:ext cx="2464435" cy="546798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稻壳儿春秋广告/盗版必究        原创来源：http://chn.docer.com/works?userid=199329941#!/work_time"/>
          <p:cNvSpPr txBox="1"/>
          <p:nvPr/>
        </p:nvSpPr>
        <p:spPr>
          <a:xfrm>
            <a:off x="9797415" y="618490"/>
            <a:ext cx="206057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консультации наставников-методистов (наставляемые – молодые специалисты и студенты, работающие в центре образования и, нуждающиеся в методической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поддержке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Подготовка отчетов о работе наставников-методистов</a:t>
            </a:r>
          </a:p>
        </p:txBody>
      </p:sp>
      <p:sp>
        <p:nvSpPr>
          <p:cNvPr id="36" name="稻壳儿春秋广告/盗版必究        原创来源：http://chn.docer.com/works?userid=199329941#!/work_time"/>
          <p:cNvSpPr/>
          <p:nvPr/>
        </p:nvSpPr>
        <p:spPr>
          <a:xfrm>
            <a:off x="10606841" y="85325"/>
            <a:ext cx="365840" cy="532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F67654"/>
          </a:solidFill>
          <a:ln w="12700">
            <a:noFill/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稻壳儿春秋广告/盗版必究        原创来源：http://chn.docer.com/works?userid=199329941#!/work_time"/>
          <p:cNvSpPr/>
          <p:nvPr/>
        </p:nvSpPr>
        <p:spPr>
          <a:xfrm>
            <a:off x="1393825" y="888365"/>
            <a:ext cx="670560" cy="817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稻壳儿春秋广告/盗版必究        原创来源：http://chn.docer.com/works?userid=199329941#!/work_time"/>
          <p:cNvSpPr/>
          <p:nvPr/>
        </p:nvSpPr>
        <p:spPr>
          <a:xfrm>
            <a:off x="7670559" y="711721"/>
            <a:ext cx="532929" cy="5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0B506C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 bwMode="auto">
          <a:xfrm>
            <a:off x="6652260" y="4272915"/>
            <a:ext cx="2633980" cy="237109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>
          <a:xfrm>
            <a:off x="7734101" y="4076935"/>
            <a:ext cx="365840" cy="532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02868F"/>
          </a:solidFill>
          <a:ln w="12700">
            <a:solidFill>
              <a:srgbClr val="2A2625"/>
            </a:solidFill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>
            <a:off x="6856095" y="4711700"/>
            <a:ext cx="2162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Методические советы; 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консультации с руководителями ШММО</a:t>
            </a: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4310380" y="849630"/>
            <a:ext cx="67056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67654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3070225" y="99060"/>
            <a:ext cx="8880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Блок «Школа молодого педагога»</a:t>
            </a:r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 bwMode="auto">
          <a:xfrm>
            <a:off x="386715" y="888365"/>
            <a:ext cx="2724785" cy="589026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544195" y="1405255"/>
            <a:ext cx="237680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Анкетирование и опрос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опытных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педагогов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Анкетирование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молодых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педагогов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Мини-курсы «Коротко обо всем» для молодых педагогов</a:t>
            </a:r>
          </a:p>
          <a:p>
            <a:pPr algn="ctr"/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Семинары, круглые столы, заседания и другие формы проведения по определенным тематикам</a:t>
            </a:r>
          </a:p>
          <a:p>
            <a:pPr algn="ctr"/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 bwMode="auto">
          <a:xfrm>
            <a:off x="6584315" y="1003300"/>
            <a:ext cx="2823845" cy="283083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6817995" y="1333500"/>
            <a:ext cx="24638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Прохождение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курсов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наставниками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наставников с куратором</a:t>
            </a: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 bwMode="auto">
          <a:xfrm>
            <a:off x="3348990" y="1712595"/>
            <a:ext cx="2948305" cy="412940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3502025" y="2327275"/>
            <a:ext cx="263398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Совместное посещение театров, музеев, кинотеатров,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экскурсий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Привлечение молодых педагогов к организации традиционных общешкольных мероприятий, праздников, экскурсий</a:t>
            </a:r>
          </a:p>
        </p:txBody>
      </p:sp>
      <p:sp>
        <p:nvSpPr>
          <p:cNvPr id="33" name="稻壳儿春秋广告/盗版必究        原创来源：http://chn.docer.com/works?userid=199329941#!/work_time"/>
          <p:cNvSpPr/>
          <p:nvPr/>
        </p:nvSpPr>
        <p:spPr bwMode="auto">
          <a:xfrm>
            <a:off x="9574530" y="1142365"/>
            <a:ext cx="2464435" cy="455358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稻壳儿春秋广告/盗版必究        原创来源：http://chn.docer.com/works?userid=199329941#!/work_time"/>
          <p:cNvSpPr txBox="1"/>
          <p:nvPr/>
        </p:nvSpPr>
        <p:spPr>
          <a:xfrm>
            <a:off x="9737725" y="1603375"/>
            <a:ext cx="21253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наставников с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молодыми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специалистами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Составление планов индивидуальной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наставнической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деятельности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Подготовка отчетов о наставнической деятельности</a:t>
            </a:r>
          </a:p>
        </p:txBody>
      </p:sp>
      <p:sp>
        <p:nvSpPr>
          <p:cNvPr id="36" name="稻壳儿春秋广告/盗版必究        原创来源：http://chn.docer.com/works?userid=199329941#!/work_time"/>
          <p:cNvSpPr/>
          <p:nvPr/>
        </p:nvSpPr>
        <p:spPr>
          <a:xfrm>
            <a:off x="4462780" y="1165860"/>
            <a:ext cx="670560" cy="816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F67654"/>
          </a:solidFill>
          <a:ln w="12700">
            <a:noFill/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稻壳儿春秋广告/盗版必究        原创来源：http://chn.docer.com/works?userid=199329941#!/work_time"/>
          <p:cNvSpPr/>
          <p:nvPr/>
        </p:nvSpPr>
        <p:spPr>
          <a:xfrm>
            <a:off x="1414145" y="516255"/>
            <a:ext cx="670560" cy="817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稻壳儿春秋广告/盗版必究        原创来源：http://chn.docer.com/works?userid=199329941#!/work_time"/>
          <p:cNvSpPr/>
          <p:nvPr/>
        </p:nvSpPr>
        <p:spPr>
          <a:xfrm>
            <a:off x="7670559" y="711721"/>
            <a:ext cx="532929" cy="5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0B506C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 bwMode="auto">
          <a:xfrm>
            <a:off x="6652260" y="4272915"/>
            <a:ext cx="2633980" cy="237109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>
            <a:off x="6856095" y="4711700"/>
            <a:ext cx="2162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молодых специалистов с куратором, ответы на вопросы</a:t>
            </a: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10471150" y="888365"/>
            <a:ext cx="67056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67654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稻壳儿春秋广告/盗版必究        原创来源：http://chn.docer.com/works?userid=199329941#!/work_time"/>
          <p:cNvSpPr/>
          <p:nvPr/>
        </p:nvSpPr>
        <p:spPr>
          <a:xfrm>
            <a:off x="7588644" y="4007371"/>
            <a:ext cx="532929" cy="5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0B506C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4800000">
            <a:off x="9916160" y="4660900"/>
            <a:ext cx="5452745" cy="508889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4800000">
            <a:off x="10745470" y="5505450"/>
            <a:ext cx="3302635" cy="261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5100000">
            <a:off x="11477576" y="5778993"/>
            <a:ext cx="1142946" cy="11429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 flipH="1">
            <a:off x="1736725" y="3874770"/>
            <a:ext cx="79267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Работа с учителями, не имеющими квалификационной категории</a:t>
            </a: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245100" y="823595"/>
            <a:ext cx="6184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МЕРОПРИЯТИЯ ПРОГРАММЫ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329180" y="-5133340"/>
            <a:ext cx="7081520" cy="7576820"/>
            <a:chOff x="5795" y="-6820"/>
            <a:chExt cx="11152" cy="11932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 rot="2700000">
              <a:off x="6065" y="-5770"/>
              <a:ext cx="10882" cy="10882"/>
            </a:xfrm>
            <a:prstGeom prst="roundRect">
              <a:avLst/>
            </a:prstGeom>
            <a:solidFill>
              <a:srgbClr val="02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 rot="2700000">
              <a:off x="5795" y="-6820"/>
              <a:ext cx="10882" cy="108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>
            <a:xfrm rot="2700000">
              <a:off x="10518" y="-2657"/>
              <a:ext cx="5313" cy="5313"/>
            </a:xfrm>
            <a:prstGeom prst="roundRect">
              <a:avLst/>
            </a:prstGeom>
            <a:solidFill>
              <a:srgbClr val="2A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稻壳儿春秋广告/盗版必究        原创来源：http://chn.docer.com/works?userid=199329941#!/work_time"/>
          <p:cNvSpPr/>
          <p:nvPr/>
        </p:nvSpPr>
        <p:spPr>
          <a:xfrm rot="2700000">
            <a:off x="6000363" y="3817435"/>
            <a:ext cx="1001520" cy="100152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906145" y="3193806"/>
            <a:ext cx="3071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 rot="2700000">
            <a:off x="-1426054" y="-454339"/>
            <a:ext cx="2852106" cy="2852106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稻壳儿春秋广告/盗版必究        原创来源：http://chn.docer.com/works?userid=199329941#!/work_time"/>
          <p:cNvSpPr/>
          <p:nvPr/>
        </p:nvSpPr>
        <p:spPr>
          <a:xfrm rot="2700000">
            <a:off x="483436" y="1400366"/>
            <a:ext cx="1001520" cy="1001520"/>
          </a:xfrm>
          <a:prstGeom prst="roundRect">
            <a:avLst/>
          </a:prstGeom>
          <a:solidFill>
            <a:schemeClr val="bg1"/>
          </a:solidFill>
          <a:ln>
            <a:solidFill>
              <a:srgbClr val="2A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稻壳儿春秋广告/盗版必究        原创来源：http://chn.docer.com/works?userid=199329941#!/work_time"/>
          <p:cNvSpPr/>
          <p:nvPr/>
        </p:nvSpPr>
        <p:spPr>
          <a:xfrm rot="2700000">
            <a:off x="10269875" y="5770253"/>
            <a:ext cx="1866842" cy="1866842"/>
          </a:xfrm>
          <a:prstGeom prst="roundRect">
            <a:avLst/>
          </a:pr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2700000">
            <a:off x="11827658" y="5173601"/>
            <a:ext cx="728683" cy="728683"/>
          </a:xfrm>
          <a:prstGeom prst="roundRect">
            <a:avLst/>
          </a:pr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/>
          <p:nvPr/>
        </p:nvSpPr>
        <p:spPr>
          <a:xfrm rot="2700000">
            <a:off x="10384317" y="6156579"/>
            <a:ext cx="1402844" cy="14028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1943931" y="2609308"/>
            <a:ext cx="3670300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в 2021 году на август месяц порядка 300 педагогов не хватало в образовательных учреждениях региона</a:t>
            </a:r>
            <a:endParaRPr lang="ru-RU" altLang="en-US" sz="2400" dirty="0"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1944566" y="4680676"/>
            <a:ext cx="3669665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ТГПУ им. Л.Н. Толстого ежегодно выпускает около 280 учителей, из которых работать в школу идет менее 70%</a:t>
            </a:r>
            <a:endParaRPr lang="ru-RU" altLang="en-US" sz="2400" dirty="0"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  <a:sym typeface="Arial" panose="020B0604020202020204" pitchFamily="34" charset="0"/>
            </a:endParaRPr>
          </a:p>
        </p:txBody>
      </p:sp>
      <p:sp>
        <p:nvSpPr>
          <p:cNvPr id="35" name="稻壳儿春秋广告/盗版必究        原创来源：http://chn.docer.com/works?userid=199329941#!/work_time"/>
          <p:cNvSpPr txBox="1"/>
          <p:nvPr/>
        </p:nvSpPr>
        <p:spPr>
          <a:xfrm>
            <a:off x="7223598" y="2587932"/>
            <a:ext cx="483425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потребность в целевом наборе в 2021 г. составляла 258 чел., а количество заключенных договоров всего </a:t>
            </a:r>
            <a:r>
              <a:rPr lang="ru-RU" sz="1600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73 </a:t>
            </a:r>
            <a:r>
              <a:rPr lang="ru-RU" sz="16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(28% от потребности) </a:t>
            </a:r>
            <a:endParaRPr lang="en-US" altLang="zh-CN" sz="1600" dirty="0"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  <a:sym typeface="Arial" panose="020B0604020202020204" pitchFamily="34" charset="0"/>
            </a:endParaRPr>
          </a:p>
        </p:txBody>
      </p:sp>
      <p:sp>
        <p:nvSpPr>
          <p:cNvPr id="36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7050379" y="3594491"/>
            <a:ext cx="307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9" name="稻壳儿春秋广告/盗版必究        原创来源：http://chn.docer.com/works?userid=199329941#!/work_time"/>
          <p:cNvSpPr txBox="1"/>
          <p:nvPr/>
        </p:nvSpPr>
        <p:spPr>
          <a:xfrm>
            <a:off x="7357559" y="3610013"/>
            <a:ext cx="35174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доля учителей в возрасте свыше 60 лет в регионе составляет 18,6% (1838 чел.)</a:t>
            </a:r>
            <a:endParaRPr lang="en-US" altLang="zh-CN" sz="1600" dirty="0"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  <a:sym typeface="Arial" panose="020B0604020202020204" pitchFamily="34" charset="0"/>
            </a:endParaRPr>
          </a:p>
        </p:txBody>
      </p:sp>
      <p:sp>
        <p:nvSpPr>
          <p:cNvPr id="40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7050379" y="5026377"/>
            <a:ext cx="307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161032" y="223048"/>
            <a:ext cx="941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zh-CN" sz="2400" b="1" dirty="0">
                <a:solidFill>
                  <a:srgbClr val="F67654"/>
                </a:solidFill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Описание исходных параметров. </a:t>
            </a:r>
            <a:endParaRPr lang="ru-RU" altLang="zh-CN" sz="2400" b="1" dirty="0" smtClean="0">
              <a:solidFill>
                <a:srgbClr val="F67654"/>
              </a:solidFill>
              <a:latin typeface="Superclarendon Bold" panose="02060605060000020003" charset="0"/>
              <a:ea typeface="Droid Sans Fallback" panose="020B0502000000000001" pitchFamily="50" charset="-128"/>
              <a:cs typeface="Superclarendon Bold" panose="02060605060000020003" charset="0"/>
              <a:sym typeface="Arial" panose="020B0604020202020204" pitchFamily="34" charset="0"/>
            </a:endParaRPr>
          </a:p>
          <a:p>
            <a:pPr lvl="0" algn="ctr"/>
            <a:r>
              <a:rPr lang="en-US" sz="2400" b="1" dirty="0" smtClean="0"/>
              <a:t>SWOT</a:t>
            </a:r>
            <a:r>
              <a:rPr lang="ru-RU" sz="2400" b="1" dirty="0" smtClean="0"/>
              <a:t>-анализ. Актуальность.</a:t>
            </a:r>
            <a:endParaRPr lang="en-US" altLang="zh-CN" sz="2400" b="1" dirty="0">
              <a:solidFill>
                <a:srgbClr val="F67654"/>
              </a:solidFill>
              <a:latin typeface="Superclarendon Bold" panose="02060605060000020003" charset="0"/>
              <a:ea typeface="Droid Sans Fallback" panose="020B0502000000000001" pitchFamily="50" charset="-128"/>
              <a:cs typeface="Superclarendon Bold" panose="02060605060000020003" charset="0"/>
              <a:sym typeface="Arial" panose="020B0604020202020204" pitchFamily="34" charset="0"/>
            </a:endParaRPr>
          </a:p>
        </p:txBody>
      </p:sp>
      <p:sp>
        <p:nvSpPr>
          <p:cNvPr id="4" name="稻壳儿春秋广告/盗版必究        原创来源：http://chn.docer.com/works?userid=199329941#!/work_time"/>
          <p:cNvSpPr/>
          <p:nvPr/>
        </p:nvSpPr>
        <p:spPr>
          <a:xfrm rot="2700000">
            <a:off x="559001" y="2954211"/>
            <a:ext cx="1001520" cy="100152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2700000">
            <a:off x="559001" y="4957001"/>
            <a:ext cx="1001520" cy="1001520"/>
          </a:xfrm>
          <a:prstGeom prst="roundRect">
            <a:avLst/>
          </a:pr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>
          <a:xfrm rot="2700000">
            <a:off x="5986450" y="2487697"/>
            <a:ext cx="1001520" cy="1001520"/>
          </a:xfrm>
          <a:prstGeom prst="roundRect">
            <a:avLst/>
          </a:pr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solidFill>
                <a:srgbClr val="0B506C"/>
              </a:solidFill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2700000">
            <a:off x="6014656" y="5233800"/>
            <a:ext cx="1001520" cy="1001520"/>
          </a:xfrm>
          <a:prstGeom prst="roundRect">
            <a:avLst/>
          </a:pr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42010" y="3075305"/>
            <a:ext cx="4356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40740" y="5104765"/>
            <a:ext cx="5149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252210" y="2635079"/>
            <a:ext cx="50990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3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252210" y="3897046"/>
            <a:ext cx="52641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8093" y="1225010"/>
            <a:ext cx="7869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 </a:t>
            </a:r>
            <a:r>
              <a:rPr lang="ru-RU" sz="2400" b="1" dirty="0">
                <a:solidFill>
                  <a:srgbClr val="F67654"/>
                </a:solidFill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</a:rPr>
              <a:t>ПРОБЛЕМА: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России и в Тульской области, в частности,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наблюдается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дефицит педагогических кадров</a:t>
            </a:r>
          </a:p>
        </p:txBody>
      </p:sp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rot="2700000">
            <a:off x="2569820" y="1470343"/>
            <a:ext cx="1001520" cy="100152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稻壳儿春秋广告/盗版必究        原创来源：http://chn.docer.com/works?userid=199329941#!/work_time"/>
          <p:cNvSpPr/>
          <p:nvPr/>
        </p:nvSpPr>
        <p:spPr>
          <a:xfrm rot="2700000">
            <a:off x="2569821" y="616233"/>
            <a:ext cx="1001520" cy="1001520"/>
          </a:xfrm>
          <a:prstGeom prst="roundRect">
            <a:avLst/>
          </a:prstGeom>
          <a:solidFill>
            <a:schemeClr val="bg1"/>
          </a:solidFill>
          <a:ln>
            <a:solidFill>
              <a:srgbClr val="2A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>
          <a:xfrm rot="2700000">
            <a:off x="2569823" y="925171"/>
            <a:ext cx="1001520" cy="1001520"/>
          </a:xfrm>
          <a:prstGeom prst="roundRect">
            <a:avLst/>
          </a:pr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 Box 15"/>
          <p:cNvSpPr txBox="1"/>
          <p:nvPr/>
        </p:nvSpPr>
        <p:spPr>
          <a:xfrm>
            <a:off x="6252210" y="542648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5</a:t>
            </a:r>
          </a:p>
        </p:txBody>
      </p:sp>
      <p:sp>
        <p:nvSpPr>
          <p:cNvPr id="33" name="稻壳儿春秋广告/盗版必究        原创来源：http://chn.docer.com/works?userid=199329941#!/work_time"/>
          <p:cNvSpPr txBox="1"/>
          <p:nvPr/>
        </p:nvSpPr>
        <p:spPr>
          <a:xfrm>
            <a:off x="7357559" y="4619120"/>
            <a:ext cx="3517456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17,8% учителей Тульской области не имеют высшего профильного образования, </a:t>
            </a:r>
            <a:r>
              <a:rPr lang="ru-RU" sz="1600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16,3</a:t>
            </a:r>
            <a:r>
              <a:rPr lang="ru-RU" sz="16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% </a:t>
            </a:r>
            <a:r>
              <a:rPr lang="ru-RU" sz="1600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педагогов </a:t>
            </a:r>
            <a:r>
              <a:rPr lang="ru-RU" sz="16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не прошли аттестацию на соответствие занимаемой должности, а 22,5% прошли аттестацию, но не имеют категории</a:t>
            </a:r>
            <a:endParaRPr lang="en-US" altLang="zh-CN" sz="1600" dirty="0"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307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1811655" y="85090"/>
            <a:ext cx="6875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Блок «Методический ликбез»</a:t>
            </a:r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 bwMode="auto">
          <a:xfrm>
            <a:off x="386715" y="1712595"/>
            <a:ext cx="2683510" cy="491236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542290" y="2586355"/>
            <a:ext cx="23768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Анкетирование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педагогического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состава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с педагогами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центра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образования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Мониторинг изменений в нормативно-правовой базе и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документах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 bwMode="auto">
          <a:xfrm>
            <a:off x="6584315" y="1003300"/>
            <a:ext cx="2823845" cy="283083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6817995" y="1333500"/>
            <a:ext cx="2463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Прохождение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курсов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наставниками-методистами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наставников-методистов с руководством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центра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образования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 bwMode="auto">
          <a:xfrm>
            <a:off x="3311525" y="1322705"/>
            <a:ext cx="2948305" cy="530225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3350895" y="1712595"/>
            <a:ext cx="2790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Педагогические советы по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определенным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тематикам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Анкетирование педагогического состава по итогам проведения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педагогических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советов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Мероприятия по повышению компетентности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цифрового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образования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Мини-курсы «Коротко обо всем» для молодых и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возрастных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педагогов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稻壳儿春秋广告/盗版必究        原创来源：http://chn.docer.com/works?userid=199329941#!/work_time"/>
          <p:cNvSpPr/>
          <p:nvPr/>
        </p:nvSpPr>
        <p:spPr bwMode="auto">
          <a:xfrm>
            <a:off x="9574530" y="1259205"/>
            <a:ext cx="2464435" cy="460248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稻壳儿春秋广告/盗版必究        原创来源：http://chn.docer.com/works?userid=199329941#!/work_time"/>
          <p:cNvSpPr txBox="1"/>
          <p:nvPr/>
        </p:nvSpPr>
        <p:spPr>
          <a:xfrm>
            <a:off x="9797415" y="1712595"/>
            <a:ext cx="206057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консультации наставников-методистов (наставляемые – учителя школы, нуждающиеся в методической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поддержке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Подготовка отчетов о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работе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наставников-методистов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稻壳儿春秋广告/盗版必究        原创来源：http://chn.docer.com/works?userid=199329941#!/work_time"/>
          <p:cNvSpPr/>
          <p:nvPr/>
        </p:nvSpPr>
        <p:spPr>
          <a:xfrm>
            <a:off x="10644941" y="883520"/>
            <a:ext cx="365840" cy="532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F67654"/>
          </a:solidFill>
          <a:ln w="12700">
            <a:noFill/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稻壳儿春秋广告/盗版必究        原创来源：http://chn.docer.com/works?userid=199329941#!/work_time"/>
          <p:cNvSpPr/>
          <p:nvPr/>
        </p:nvSpPr>
        <p:spPr>
          <a:xfrm>
            <a:off x="1393190" y="1259205"/>
            <a:ext cx="670560" cy="817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稻壳儿春秋广告/盗版必究        原创来源：http://chn.docer.com/works?userid=199329941#!/work_time"/>
          <p:cNvSpPr/>
          <p:nvPr/>
        </p:nvSpPr>
        <p:spPr>
          <a:xfrm>
            <a:off x="7670559" y="711721"/>
            <a:ext cx="532929" cy="5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0B506C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 bwMode="auto">
          <a:xfrm>
            <a:off x="6652260" y="4272915"/>
            <a:ext cx="2633980" cy="237109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>
          <a:xfrm>
            <a:off x="7734101" y="4076935"/>
            <a:ext cx="365840" cy="532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02868F"/>
          </a:solidFill>
          <a:ln w="12700">
            <a:solidFill>
              <a:srgbClr val="2A2625"/>
            </a:solidFill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>
            <a:off x="6856095" y="4711700"/>
            <a:ext cx="2162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Методические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советы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консультации с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руководителями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ШММО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4310380" y="849630"/>
            <a:ext cx="67056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67654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737235" y="85725"/>
            <a:ext cx="8551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Блок «</a:t>
            </a:r>
            <a:r>
              <a:rPr lang="ru-RU" sz="32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Аттестация</a:t>
            </a:r>
            <a:r>
              <a:rPr sz="32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»</a:t>
            </a: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 bwMode="auto">
          <a:xfrm>
            <a:off x="6817995" y="932815"/>
            <a:ext cx="3789045" cy="478472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7081520" y="1433195"/>
            <a:ext cx="32619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консультации с </a:t>
            </a:r>
            <a:r>
              <a:rPr lang="en-US" altLang="zh-CN" sz="2000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учителями</a:t>
            </a:r>
            <a:r>
              <a:rPr lang="ru-RU" altLang="zh-CN" sz="20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sz="2000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Обучающие мероприятия по </a:t>
            </a:r>
            <a:r>
              <a:rPr lang="en-US" altLang="zh-CN" sz="2000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оформлению</a:t>
            </a:r>
            <a:r>
              <a:rPr lang="en-US" altLang="zh-CN" sz="20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документов</a:t>
            </a:r>
            <a:r>
              <a:rPr lang="ru-RU" altLang="zh-CN" sz="20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sz="2000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000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Мини-курсы</a:t>
            </a:r>
            <a:r>
              <a:rPr lang="en-US" altLang="zh-CN" sz="20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ru-RU" altLang="zh-CN" sz="2000" dirty="0" smtClean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0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«</a:t>
            </a:r>
            <a:r>
              <a:rPr lang="en-US" altLang="zh-CN" sz="20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Коротко обо всем» </a:t>
            </a:r>
            <a:endParaRPr lang="ru-RU" altLang="zh-CN" sz="2000" dirty="0" smtClean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0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US" altLang="zh-CN" sz="20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блок «Аттестация») для педагогов.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Контрольная проверка пакетов документов</a:t>
            </a: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 bwMode="auto">
          <a:xfrm>
            <a:off x="2320290" y="2202815"/>
            <a:ext cx="3548380" cy="369062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2595880" y="2592705"/>
            <a:ext cx="29972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с </a:t>
            </a:r>
            <a:r>
              <a:rPr lang="en-US" altLang="zh-CN" sz="2400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учителями</a:t>
            </a:r>
            <a:r>
              <a:rPr lang="ru-RU" altLang="zh-CN" sz="24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Ознакомление с педагогическим </a:t>
            </a:r>
            <a:r>
              <a:rPr lang="en-US" altLang="zh-CN" sz="2400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опытом</a:t>
            </a:r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коллег</a:t>
            </a:r>
            <a:r>
              <a:rPr lang="ru-RU" altLang="zh-CN" sz="24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Взаимопосещение уроков.</a:t>
            </a:r>
          </a:p>
        </p:txBody>
      </p:sp>
      <p:sp>
        <p:nvSpPr>
          <p:cNvPr id="39" name="稻壳儿春秋广告/盗版必究        原创来源：http://chn.docer.com/works?userid=199329941#!/work_time"/>
          <p:cNvSpPr/>
          <p:nvPr/>
        </p:nvSpPr>
        <p:spPr>
          <a:xfrm>
            <a:off x="8445894" y="607581"/>
            <a:ext cx="532929" cy="5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0B506C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3667760" y="1602740"/>
            <a:ext cx="67056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67654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4800000">
            <a:off x="9916160" y="4660900"/>
            <a:ext cx="5452745" cy="508889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4800000">
            <a:off x="10745470" y="5505450"/>
            <a:ext cx="3302635" cy="261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5100000">
            <a:off x="11477576" y="5778993"/>
            <a:ext cx="1142946" cy="11429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 flipH="1">
            <a:off x="1736725" y="3631565"/>
            <a:ext cx="7926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Работа с обучающимися, </a:t>
            </a:r>
            <a:endParaRPr kumimoji="0" lang="ru-RU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0B50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old" panose="020B0604020202020204" charset="0"/>
              <a:ea typeface="Droid Sans Fallback" panose="020B0502000000000001" pitchFamily="50" charset="-128"/>
              <a:cs typeface="Arial Bold" panose="020B0604020202020204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в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том числе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направленная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 </a:t>
            </a:r>
            <a:endParaRPr kumimoji="0" lang="ru-RU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0B50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old" panose="020B0604020202020204" charset="0"/>
              <a:ea typeface="Droid Sans Fallback" panose="020B0502000000000001" pitchFamily="50" charset="-128"/>
              <a:cs typeface="Arial Bold" panose="020B0604020202020204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на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их привлечение в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профессию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учителя</a:t>
            </a: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245100" y="823595"/>
            <a:ext cx="6184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МЕРОПРИЯТИЯ ПРОГРАММЫ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329180" y="-5133340"/>
            <a:ext cx="7081520" cy="7576820"/>
            <a:chOff x="5795" y="-6820"/>
            <a:chExt cx="11152" cy="11932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 rot="2700000">
              <a:off x="6065" y="-5770"/>
              <a:ext cx="10882" cy="10882"/>
            </a:xfrm>
            <a:prstGeom prst="roundRect">
              <a:avLst/>
            </a:prstGeom>
            <a:solidFill>
              <a:srgbClr val="02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 rot="2700000">
              <a:off x="5795" y="-6820"/>
              <a:ext cx="10882" cy="108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>
            <a:xfrm rot="2700000">
              <a:off x="10518" y="-2657"/>
              <a:ext cx="5313" cy="5313"/>
            </a:xfrm>
            <a:prstGeom prst="roundRect">
              <a:avLst/>
            </a:prstGeom>
            <a:solidFill>
              <a:srgbClr val="2A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1811655" y="269875"/>
            <a:ext cx="100463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Блок «Психолого-педагогические и профильные классы»</a:t>
            </a:r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 bwMode="auto">
          <a:xfrm>
            <a:off x="386715" y="2296795"/>
            <a:ext cx="2789555" cy="356489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542290" y="2851785"/>
            <a:ext cx="23768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Переговоры с руководством по организации учебно-воспитательного процесса, комплектованию групп</a:t>
            </a: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 bwMode="auto">
          <a:xfrm>
            <a:off x="3898265" y="1894840"/>
            <a:ext cx="2948305" cy="473011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3977005" y="2413635"/>
            <a:ext cx="279019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Формирование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нормативной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базы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Анкетирование обучающихся на выявление приоритетов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дальнейшего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образования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со старшеклассниками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центра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образования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Родительские собрания и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консультировани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е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稻壳儿春秋广告/盗版必究        原创来源：http://chn.docer.com/works?userid=199329941#!/work_time"/>
          <p:cNvSpPr/>
          <p:nvPr/>
        </p:nvSpPr>
        <p:spPr bwMode="auto">
          <a:xfrm>
            <a:off x="7825740" y="2430145"/>
            <a:ext cx="3162300" cy="398907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稻壳儿春秋广告/盗版必究        原创来源：http://chn.docer.com/works?userid=199329941#!/work_time"/>
          <p:cNvSpPr txBox="1"/>
          <p:nvPr/>
        </p:nvSpPr>
        <p:spPr>
          <a:xfrm>
            <a:off x="8011795" y="3132455"/>
            <a:ext cx="279019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Определены курсы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внеурочной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деятельности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Составлены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ru-RU" altLang="zh-CN" dirty="0" smtClean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рабочие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программы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Составлена циклограмма посещения внеурочных мероприятий</a:t>
            </a:r>
          </a:p>
        </p:txBody>
      </p:sp>
      <p:sp>
        <p:nvSpPr>
          <p:cNvPr id="36" name="稻壳儿春秋广告/盗版必究        原创来源：http://chn.docer.com/works?userid=199329941#!/work_time"/>
          <p:cNvSpPr/>
          <p:nvPr/>
        </p:nvSpPr>
        <p:spPr>
          <a:xfrm>
            <a:off x="9154160" y="1992630"/>
            <a:ext cx="505460" cy="729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F67654"/>
          </a:solidFill>
          <a:ln w="12700">
            <a:noFill/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稻壳儿春秋广告/盗版必究        原创来源：http://chn.docer.com/works?userid=199329941#!/work_time"/>
          <p:cNvSpPr/>
          <p:nvPr/>
        </p:nvSpPr>
        <p:spPr>
          <a:xfrm>
            <a:off x="1395095" y="1712595"/>
            <a:ext cx="670560" cy="817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5037455" y="1518285"/>
            <a:ext cx="67056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67654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4800000">
            <a:off x="9916160" y="4660900"/>
            <a:ext cx="5452745" cy="508889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4800000">
            <a:off x="10745470" y="5505450"/>
            <a:ext cx="3302635" cy="261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5100000">
            <a:off x="11477576" y="5778993"/>
            <a:ext cx="1142946" cy="11429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 flipH="1">
            <a:off x="1736725" y="3631565"/>
            <a:ext cx="79267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Работа со студентами ТГПУ им. Л.Н. Толстого</a:t>
            </a: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245100" y="823595"/>
            <a:ext cx="6184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МЕРОПРИЯТИЯ ПРОГРАММЫ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329180" y="-5133340"/>
            <a:ext cx="7081520" cy="7576820"/>
            <a:chOff x="5795" y="-6820"/>
            <a:chExt cx="11152" cy="11932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 rot="2700000">
              <a:off x="6065" y="-5770"/>
              <a:ext cx="10882" cy="10882"/>
            </a:xfrm>
            <a:prstGeom prst="roundRect">
              <a:avLst/>
            </a:prstGeom>
            <a:solidFill>
              <a:srgbClr val="02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 rot="2700000">
              <a:off x="5795" y="-6820"/>
              <a:ext cx="10882" cy="108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>
            <a:xfrm rot="2700000">
              <a:off x="10518" y="-2657"/>
              <a:ext cx="5313" cy="5313"/>
            </a:xfrm>
            <a:prstGeom prst="roundRect">
              <a:avLst/>
            </a:prstGeom>
            <a:solidFill>
              <a:srgbClr val="2A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1699895" y="492125"/>
            <a:ext cx="100463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Блок «Будущие работники центра образования»»</a:t>
            </a:r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 bwMode="auto">
          <a:xfrm>
            <a:off x="386715" y="2296795"/>
            <a:ext cx="2789555" cy="356489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542290" y="2851785"/>
            <a:ext cx="23768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Переговоры с руководством факультетов с целью подбора наиболее перспективных и талантливых студентов</a:t>
            </a: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 bwMode="auto">
          <a:xfrm>
            <a:off x="3978275" y="1908810"/>
            <a:ext cx="3296920" cy="473011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4215130" y="2413635"/>
            <a:ext cx="27901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переговоры;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приглашение в центр образования на мероприятия для молодых учителей;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Встречи с руководством центра образования;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Привлечение студентов к организации и проведению традиционных мероприятий центра образования</a:t>
            </a:r>
          </a:p>
        </p:txBody>
      </p:sp>
      <p:sp>
        <p:nvSpPr>
          <p:cNvPr id="33" name="稻壳儿春秋广告/盗版必究        原创来源：http://chn.docer.com/works?userid=199329941#!/work_time"/>
          <p:cNvSpPr/>
          <p:nvPr/>
        </p:nvSpPr>
        <p:spPr bwMode="auto">
          <a:xfrm>
            <a:off x="7825740" y="2430145"/>
            <a:ext cx="3079115" cy="269049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稻壳儿春秋广告/盗版必究        原创来源：http://chn.docer.com/works?userid=199329941#!/work_time"/>
          <p:cNvSpPr txBox="1"/>
          <p:nvPr/>
        </p:nvSpPr>
        <p:spPr>
          <a:xfrm>
            <a:off x="8011795" y="2951480"/>
            <a:ext cx="2790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Практические занятия студентов в центре образования; методические мероприятия для студентов</a:t>
            </a:r>
          </a:p>
        </p:txBody>
      </p:sp>
      <p:sp>
        <p:nvSpPr>
          <p:cNvPr id="36" name="稻壳儿春秋广告/盗版必究        原创来源：http://chn.docer.com/works?userid=199329941#!/work_time"/>
          <p:cNvSpPr/>
          <p:nvPr/>
        </p:nvSpPr>
        <p:spPr>
          <a:xfrm>
            <a:off x="9154160" y="1992630"/>
            <a:ext cx="505460" cy="729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F67654"/>
          </a:solidFill>
          <a:ln w="12700">
            <a:noFill/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稻壳儿春秋广告/盗版必究        原创来源：http://chn.docer.com/works?userid=199329941#!/work_time"/>
          <p:cNvSpPr/>
          <p:nvPr/>
        </p:nvSpPr>
        <p:spPr>
          <a:xfrm>
            <a:off x="1395095" y="1712595"/>
            <a:ext cx="670560" cy="817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5291455" y="1518285"/>
            <a:ext cx="67056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67654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1308100" y="99060"/>
            <a:ext cx="6875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Блок «PRO-стажёр»</a:t>
            </a:r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 bwMode="auto">
          <a:xfrm>
            <a:off x="386715" y="2461260"/>
            <a:ext cx="2683510" cy="326961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528320" y="2934970"/>
            <a:ext cx="23768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Семинары и круглые столы по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определенным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тематикам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Мини-курсы «Коротко обо всем»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для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студентов</a:t>
            </a:r>
            <a:endParaRPr lang="ru-RU" altLang="zh-CN" dirty="0" smtClean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ru-RU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молодых педагогов.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 bwMode="auto">
          <a:xfrm>
            <a:off x="6584315" y="1003300"/>
            <a:ext cx="2823845" cy="283083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6776085" y="1459230"/>
            <a:ext cx="24638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со студентами, анкетирование, тестирование для определения уровня знаний и умений</a:t>
            </a: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 bwMode="auto">
          <a:xfrm>
            <a:off x="3311525" y="1712595"/>
            <a:ext cx="2948305" cy="447548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3356610" y="2461260"/>
            <a:ext cx="27901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молодых специалистов с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наставниками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Посещение уроков педагогами и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наставниками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Участие в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культурных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мероприятиях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Подготовка отчетов о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наставнической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деятельности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稻壳儿春秋广告/盗版必究        原创来源：http://chn.docer.com/works?userid=199329941#!/work_time"/>
          <p:cNvSpPr/>
          <p:nvPr/>
        </p:nvSpPr>
        <p:spPr bwMode="auto">
          <a:xfrm>
            <a:off x="9574530" y="1972945"/>
            <a:ext cx="2464435" cy="305054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稻壳儿春秋广告/盗版必究        原创来源：http://chn.docer.com/works?userid=199329941#!/work_time"/>
          <p:cNvSpPr txBox="1"/>
          <p:nvPr/>
        </p:nvSpPr>
        <p:spPr>
          <a:xfrm>
            <a:off x="9755505" y="2309495"/>
            <a:ext cx="20605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Индивидуальные беседы молодых специалистов с куратором, ответы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на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вопросы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Проведение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анкетирования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r>
              <a:rPr lang="en-US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稻壳儿春秋广告/盗版必究        原创来源：http://chn.docer.com/works?userid=199329941#!/work_time"/>
          <p:cNvSpPr/>
          <p:nvPr/>
        </p:nvSpPr>
        <p:spPr>
          <a:xfrm>
            <a:off x="10602396" y="1459465"/>
            <a:ext cx="365840" cy="532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F67654"/>
          </a:solidFill>
          <a:ln w="12700">
            <a:noFill/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稻壳儿春秋广告/盗版必究        原创来源：http://chn.docer.com/works?userid=199329941#!/work_time"/>
          <p:cNvSpPr/>
          <p:nvPr/>
        </p:nvSpPr>
        <p:spPr>
          <a:xfrm>
            <a:off x="1393190" y="1769110"/>
            <a:ext cx="670560" cy="817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稻壳儿春秋广告/盗版必究        原创来源：http://chn.docer.com/works?userid=199329941#!/work_time"/>
          <p:cNvSpPr/>
          <p:nvPr/>
        </p:nvSpPr>
        <p:spPr>
          <a:xfrm>
            <a:off x="7670559" y="711721"/>
            <a:ext cx="532929" cy="5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0B506C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 bwMode="auto">
          <a:xfrm>
            <a:off x="6652260" y="4272915"/>
            <a:ext cx="2633980" cy="237109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>
          <a:xfrm>
            <a:off x="7734101" y="4076935"/>
            <a:ext cx="365840" cy="532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02868F"/>
          </a:solidFill>
          <a:ln w="12700">
            <a:solidFill>
              <a:srgbClr val="2A2625"/>
            </a:solidFill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>
            <a:off x="6856095" y="4711700"/>
            <a:ext cx="21621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Подбор студентов для участия в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программе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Переговоры </a:t>
            </a:r>
            <a:r>
              <a:rPr lang="en-US" altLang="zh-CN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</a:t>
            </a: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студентами</a:t>
            </a:r>
            <a:r>
              <a:rPr lang="ru-RU" altLang="zh-CN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4416425" y="1259205"/>
            <a:ext cx="67056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67654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4800000">
            <a:off x="9916160" y="4660900"/>
            <a:ext cx="5452745" cy="508889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4800000">
            <a:off x="10745470" y="5505450"/>
            <a:ext cx="3302635" cy="261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5100000">
            <a:off x="11477576" y="5778993"/>
            <a:ext cx="1142946" cy="11429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 flipH="1">
            <a:off x="1736725" y="3631565"/>
            <a:ext cx="79267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Работа</a:t>
            </a:r>
            <a:r>
              <a:rPr kumimoji="0" lang="ru-RU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 с родителями обучающихся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old" panose="020B0604020202020204" charset="0"/>
                <a:ea typeface="Droid Sans Fallback" panose="020B0502000000000001" pitchFamily="50" charset="-128"/>
                <a:cs typeface="Arial Bold" panose="020B06040202020202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245100" y="823595"/>
            <a:ext cx="6184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МЕРОПРИЯТИЯ ПРОГРАММЫ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329180" y="-5133340"/>
            <a:ext cx="7081520" cy="7576820"/>
            <a:chOff x="5795" y="-6820"/>
            <a:chExt cx="11152" cy="11932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 rot="2700000">
              <a:off x="6065" y="-5770"/>
              <a:ext cx="10882" cy="10882"/>
            </a:xfrm>
            <a:prstGeom prst="roundRect">
              <a:avLst/>
            </a:prstGeom>
            <a:solidFill>
              <a:srgbClr val="02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 rot="2700000">
              <a:off x="5795" y="-6820"/>
              <a:ext cx="10882" cy="108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>
            <a:xfrm rot="2700000">
              <a:off x="10518" y="-2657"/>
              <a:ext cx="5313" cy="5313"/>
            </a:xfrm>
            <a:prstGeom prst="roundRect">
              <a:avLst/>
            </a:prstGeom>
            <a:solidFill>
              <a:srgbClr val="2A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1365885" y="113665"/>
            <a:ext cx="8551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b="1" dirty="0">
                <a:solidFill>
                  <a:srgbClr val="0B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Блок «Помогаем родителям»</a:t>
            </a: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 bwMode="auto">
          <a:xfrm>
            <a:off x="6817995" y="1435735"/>
            <a:ext cx="3789045" cy="4281805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7081520" y="1964055"/>
            <a:ext cx="32619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Мероприятия</a:t>
            </a:r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ru-RU" altLang="zh-CN" sz="2400" dirty="0" smtClean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</a:t>
            </a:r>
            <a:r>
              <a:rPr lang="en-US" altLang="zh-CN" sz="24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повышению </a:t>
            </a:r>
            <a:r>
              <a:rPr lang="en-US" altLang="zh-CN" sz="2400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компетентности</a:t>
            </a:r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родителей</a:t>
            </a:r>
            <a:r>
              <a:rPr lang="ru-RU" altLang="zh-CN" sz="24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Привлечение родителей к организации и </a:t>
            </a:r>
            <a:r>
              <a:rPr lang="en-US" altLang="zh-CN" sz="2400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проведению</a:t>
            </a:r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мероприятий</a:t>
            </a:r>
            <a:r>
              <a:rPr lang="ru-RU" altLang="zh-CN" sz="24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 bwMode="auto">
          <a:xfrm>
            <a:off x="2320290" y="2202815"/>
            <a:ext cx="3548380" cy="3690620"/>
          </a:xfrm>
          <a:custGeom>
            <a:avLst/>
            <a:gdLst>
              <a:gd name="T0" fmla="*/ 225 w 245"/>
              <a:gd name="T1" fmla="*/ 292 h 292"/>
              <a:gd name="T2" fmla="*/ 20 w 245"/>
              <a:gd name="T3" fmla="*/ 292 h 292"/>
              <a:gd name="T4" fmla="*/ 0 w 245"/>
              <a:gd name="T5" fmla="*/ 272 h 292"/>
              <a:gd name="T6" fmla="*/ 0 w 245"/>
              <a:gd name="T7" fmla="*/ 20 h 292"/>
              <a:gd name="T8" fmla="*/ 20 w 245"/>
              <a:gd name="T9" fmla="*/ 0 h 292"/>
              <a:gd name="T10" fmla="*/ 37 w 245"/>
              <a:gd name="T11" fmla="*/ 0 h 292"/>
              <a:gd name="T12" fmla="*/ 39 w 245"/>
              <a:gd name="T13" fmla="*/ 2 h 292"/>
              <a:gd name="T14" fmla="*/ 37 w 245"/>
              <a:gd name="T15" fmla="*/ 4 h 292"/>
              <a:gd name="T16" fmla="*/ 20 w 245"/>
              <a:gd name="T17" fmla="*/ 4 h 292"/>
              <a:gd name="T18" fmla="*/ 5 w 245"/>
              <a:gd name="T19" fmla="*/ 20 h 292"/>
              <a:gd name="T20" fmla="*/ 5 w 245"/>
              <a:gd name="T21" fmla="*/ 272 h 292"/>
              <a:gd name="T22" fmla="*/ 20 w 245"/>
              <a:gd name="T23" fmla="*/ 288 h 292"/>
              <a:gd name="T24" fmla="*/ 225 w 245"/>
              <a:gd name="T25" fmla="*/ 288 h 292"/>
              <a:gd name="T26" fmla="*/ 240 w 245"/>
              <a:gd name="T27" fmla="*/ 272 h 292"/>
              <a:gd name="T28" fmla="*/ 240 w 245"/>
              <a:gd name="T29" fmla="*/ 20 h 292"/>
              <a:gd name="T30" fmla="*/ 225 w 245"/>
              <a:gd name="T31" fmla="*/ 4 h 292"/>
              <a:gd name="T32" fmla="*/ 206 w 245"/>
              <a:gd name="T33" fmla="*/ 4 h 292"/>
              <a:gd name="T34" fmla="*/ 203 w 245"/>
              <a:gd name="T35" fmla="*/ 2 h 292"/>
              <a:gd name="T36" fmla="*/ 206 w 245"/>
              <a:gd name="T37" fmla="*/ 0 h 292"/>
              <a:gd name="T38" fmla="*/ 225 w 245"/>
              <a:gd name="T39" fmla="*/ 0 h 292"/>
              <a:gd name="T40" fmla="*/ 245 w 245"/>
              <a:gd name="T41" fmla="*/ 20 h 292"/>
              <a:gd name="T42" fmla="*/ 245 w 245"/>
              <a:gd name="T43" fmla="*/ 272 h 292"/>
              <a:gd name="T44" fmla="*/ 225 w 245"/>
              <a:gd name="T4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292">
                <a:moveTo>
                  <a:pt x="225" y="292"/>
                </a:moveTo>
                <a:cubicBezTo>
                  <a:pt x="20" y="292"/>
                  <a:pt x="20" y="292"/>
                  <a:pt x="20" y="292"/>
                </a:cubicBezTo>
                <a:cubicBezTo>
                  <a:pt x="9" y="292"/>
                  <a:pt x="0" y="283"/>
                  <a:pt x="0" y="27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4"/>
                  <a:pt x="5" y="11"/>
                  <a:pt x="5" y="20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81"/>
                  <a:pt x="12" y="288"/>
                  <a:pt x="20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33" y="288"/>
                  <a:pt x="240" y="281"/>
                  <a:pt x="240" y="272"/>
                </a:cubicBezTo>
                <a:cubicBezTo>
                  <a:pt x="240" y="20"/>
                  <a:pt x="240" y="20"/>
                  <a:pt x="240" y="20"/>
                </a:cubicBezTo>
                <a:cubicBezTo>
                  <a:pt x="240" y="11"/>
                  <a:pt x="233" y="4"/>
                  <a:pt x="225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4" y="4"/>
                  <a:pt x="203" y="3"/>
                  <a:pt x="203" y="2"/>
                </a:cubicBezTo>
                <a:cubicBezTo>
                  <a:pt x="203" y="1"/>
                  <a:pt x="204" y="0"/>
                  <a:pt x="206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6" y="0"/>
                  <a:pt x="245" y="9"/>
                  <a:pt x="245" y="20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83"/>
                  <a:pt x="236" y="292"/>
                  <a:pt x="225" y="292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2595880" y="2592705"/>
            <a:ext cx="29972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Проведение индивидуальных </a:t>
            </a:r>
            <a:r>
              <a:rPr lang="en-US" altLang="zh-CN" sz="2400" dirty="0" err="1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консультаций</a:t>
            </a:r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ru-RU" altLang="zh-CN" sz="2400" dirty="0" smtClean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 </a:t>
            </a:r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родителями, </a:t>
            </a:r>
            <a:endParaRPr lang="ru-RU" altLang="zh-CN" sz="2400" dirty="0" smtClean="0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в </a:t>
            </a:r>
            <a:r>
              <a:rPr lang="en-US" altLang="zh-CN" sz="2400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том числе с привлечением профильных специалистов</a:t>
            </a:r>
          </a:p>
        </p:txBody>
      </p:sp>
      <p:sp>
        <p:nvSpPr>
          <p:cNvPr id="39" name="稻壳儿春秋广告/盗版必究        原创来源：http://chn.docer.com/works?userid=199329941#!/work_time"/>
          <p:cNvSpPr/>
          <p:nvPr/>
        </p:nvSpPr>
        <p:spPr>
          <a:xfrm>
            <a:off x="8445894" y="1166381"/>
            <a:ext cx="532929" cy="5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0B506C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3667760" y="1602740"/>
            <a:ext cx="670560" cy="60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67654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4800000">
            <a:off x="9916160" y="4660900"/>
            <a:ext cx="5452745" cy="508889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4800000">
            <a:off x="10745470" y="5505450"/>
            <a:ext cx="3302635" cy="261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5100000">
            <a:off x="11477576" y="5778993"/>
            <a:ext cx="1142946" cy="11429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2069105" y="1384136"/>
            <a:ext cx="9618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en-US" sz="5400" i="0" u="none" strike="noStrike" kern="1200" cap="none" spc="0" normalizeH="0" baseline="0" noProof="0" dirty="0">
              <a:ln>
                <a:noFill/>
              </a:ln>
              <a:solidFill>
                <a:srgbClr val="F67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Результаты реализации Программы по итогам </a:t>
            </a:r>
            <a:endParaRPr kumimoji="0" lang="ru-RU" altLang="en-US" sz="5400" i="0" u="none" strike="noStrike" kern="1200" cap="none" spc="0" normalizeH="0" baseline="0" noProof="0" dirty="0" smtClean="0">
              <a:ln>
                <a:noFill/>
              </a:ln>
              <a:solidFill>
                <a:srgbClr val="F67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2022-2023 </a:t>
            </a:r>
            <a:r>
              <a:rPr kumimoji="0" lang="ru-RU" alt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годов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329180" y="-5133340"/>
            <a:ext cx="7081520" cy="7576820"/>
            <a:chOff x="5795" y="-6820"/>
            <a:chExt cx="11152" cy="11932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 rot="2700000">
              <a:off x="6065" y="-5770"/>
              <a:ext cx="10882" cy="10882"/>
            </a:xfrm>
            <a:prstGeom prst="roundRect">
              <a:avLst/>
            </a:prstGeom>
            <a:solidFill>
              <a:srgbClr val="02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 rot="2700000">
              <a:off x="5795" y="-6820"/>
              <a:ext cx="10882" cy="108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>
            <a:xfrm rot="2700000">
              <a:off x="10518" y="-2657"/>
              <a:ext cx="5313" cy="5313"/>
            </a:xfrm>
            <a:prstGeom prst="roundRect">
              <a:avLst/>
            </a:prstGeom>
            <a:solidFill>
              <a:srgbClr val="2A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906145" y="3193806"/>
            <a:ext cx="3071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 rot="2700000">
            <a:off x="-1426054" y="-454339"/>
            <a:ext cx="2852106" cy="2852106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稻壳儿春秋广告/盗版必究        原创来源：http://chn.docer.com/works?userid=199329941#!/work_time"/>
          <p:cNvSpPr/>
          <p:nvPr/>
        </p:nvSpPr>
        <p:spPr>
          <a:xfrm rot="2700000">
            <a:off x="483436" y="1400366"/>
            <a:ext cx="1001520" cy="1001520"/>
          </a:xfrm>
          <a:prstGeom prst="roundRect">
            <a:avLst/>
          </a:prstGeom>
          <a:solidFill>
            <a:schemeClr val="bg1"/>
          </a:solidFill>
          <a:ln>
            <a:solidFill>
              <a:srgbClr val="2A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稻壳儿春秋广告/盗版必究        原创来源：http://chn.docer.com/works?userid=199329941#!/work_time"/>
          <p:cNvSpPr/>
          <p:nvPr/>
        </p:nvSpPr>
        <p:spPr>
          <a:xfrm rot="2700000">
            <a:off x="10269875" y="5770253"/>
            <a:ext cx="1866842" cy="1866842"/>
          </a:xfrm>
          <a:prstGeom prst="roundRect">
            <a:avLst/>
          </a:pr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2700000">
            <a:off x="11827658" y="5173601"/>
            <a:ext cx="728683" cy="728683"/>
          </a:xfrm>
          <a:prstGeom prst="roundRect">
            <a:avLst/>
          </a:pr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/>
          <p:nvPr/>
        </p:nvSpPr>
        <p:spPr>
          <a:xfrm rot="2700000">
            <a:off x="10384317" y="6156579"/>
            <a:ext cx="1402844" cy="14028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1870784" y="2753086"/>
            <a:ext cx="367030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9 учителей имеют нагрузку свыше 1,5 ставок (9,3 %), покрывая дефицит в 6 специалистов-предметников </a:t>
            </a: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1784385" y="4163153"/>
            <a:ext cx="3989391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47 педагогов имеют высшую квалификационную категорию (49,0%), </a:t>
            </a:r>
          </a:p>
          <a:p>
            <a:pPr algn="just"/>
            <a:r>
              <a:rPr lang="ru-RU" sz="16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26 человек имеют первую категорию (27,1</a:t>
            </a:r>
            <a:r>
              <a:rPr lang="ru-RU" sz="1600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%) </a:t>
            </a:r>
            <a:endParaRPr lang="ru-RU" sz="1600" dirty="0"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</a:endParaRPr>
          </a:p>
          <a:p>
            <a:pPr algn="just"/>
            <a:r>
              <a:rPr lang="ru-RU" sz="16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23 педагога не имеют квалификационной категории (23,9</a:t>
            </a:r>
            <a:r>
              <a:rPr lang="ru-RU" sz="1600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%) </a:t>
            </a:r>
            <a:endParaRPr lang="ru-RU" sz="1600" dirty="0"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</a:endParaRPr>
          </a:p>
          <a:p>
            <a:pPr algn="just"/>
            <a:r>
              <a:rPr lang="ru-RU" sz="16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2 учителя (2,0%) не имеют высшего профессионального образования.</a:t>
            </a:r>
          </a:p>
        </p:txBody>
      </p:sp>
      <p:sp>
        <p:nvSpPr>
          <p:cNvPr id="35" name="稻壳儿春秋广告/盗版必究        原创来源：http://chn.docer.com/works?userid=199329941#!/work_time"/>
          <p:cNvSpPr txBox="1"/>
          <p:nvPr/>
        </p:nvSpPr>
        <p:spPr>
          <a:xfrm>
            <a:off x="7243445" y="2854937"/>
            <a:ext cx="4570928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Педагогический стаж более 25 лет имеют 39 </a:t>
            </a:r>
            <a:r>
              <a:rPr lang="ru-RU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педагогов (40,6%);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от </a:t>
            </a:r>
            <a:r>
              <a:rPr lang="ru-RU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15 до 25 лет – 22 педагога (22,9</a:t>
            </a:r>
            <a:r>
              <a:rPr lang="ru-RU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%);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5–15 лет – 24 </a:t>
            </a:r>
            <a:r>
              <a:rPr lang="ru-RU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педагогических работника (</a:t>
            </a:r>
            <a:r>
              <a:rPr lang="ru-RU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25%) </a:t>
            </a:r>
            <a:endParaRPr lang="en-US" altLang="zh-CN" dirty="0"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  <a:sym typeface="Arial" panose="020B0604020202020204" pitchFamily="34" charset="0"/>
            </a:endParaRPr>
          </a:p>
        </p:txBody>
      </p:sp>
      <p:sp>
        <p:nvSpPr>
          <p:cNvPr id="39" name="稻壳儿春秋广告/盗版必究        原创来源：http://chn.docer.com/works?userid=199329941#!/work_time"/>
          <p:cNvSpPr txBox="1"/>
          <p:nvPr/>
        </p:nvSpPr>
        <p:spPr>
          <a:xfrm>
            <a:off x="7357557" y="4594039"/>
            <a:ext cx="409267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Стаж педагогической работы 11 сотрудников составляет менее 5 лет. </a:t>
            </a:r>
          </a:p>
          <a:p>
            <a:r>
              <a:rPr lang="ru-RU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5 студентов работают учителями.</a:t>
            </a:r>
          </a:p>
        </p:txBody>
      </p:sp>
      <p:sp>
        <p:nvSpPr>
          <p:cNvPr id="40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7050379" y="5026377"/>
            <a:ext cx="307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161032" y="223048"/>
            <a:ext cx="941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zh-CN" sz="2400" b="1" dirty="0">
                <a:solidFill>
                  <a:srgbClr val="F67654"/>
                </a:solidFill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Описание исходных параметров. </a:t>
            </a:r>
            <a:endParaRPr lang="ru-RU" altLang="zh-CN" sz="2400" b="1" dirty="0" smtClean="0">
              <a:solidFill>
                <a:srgbClr val="F67654"/>
              </a:solidFill>
              <a:latin typeface="Superclarendon Bold" panose="02060605060000020003" charset="0"/>
              <a:ea typeface="Droid Sans Fallback" panose="020B0502000000000001" pitchFamily="50" charset="-128"/>
              <a:cs typeface="Superclarendon Bold" panose="02060605060000020003" charset="0"/>
              <a:sym typeface="Arial" panose="020B0604020202020204" pitchFamily="34" charset="0"/>
            </a:endParaRPr>
          </a:p>
          <a:p>
            <a:pPr lvl="0" algn="ctr"/>
            <a:r>
              <a:rPr lang="en-US" sz="2400" b="1" dirty="0" smtClean="0"/>
              <a:t>SWOT</a:t>
            </a:r>
            <a:r>
              <a:rPr lang="ru-RU" sz="2400" b="1" dirty="0" smtClean="0"/>
              <a:t>-анализ. Актуальность.</a:t>
            </a:r>
            <a:endParaRPr lang="en-US" altLang="zh-CN" sz="2400" b="1" dirty="0">
              <a:solidFill>
                <a:srgbClr val="F67654"/>
              </a:solidFill>
              <a:latin typeface="Superclarendon Bold" panose="02060605060000020003" charset="0"/>
              <a:ea typeface="Droid Sans Fallback" panose="020B0502000000000001" pitchFamily="50" charset="-128"/>
              <a:cs typeface="Superclarendon Bold" panose="02060605060000020003" charset="0"/>
              <a:sym typeface="Arial" panose="020B0604020202020204" pitchFamily="34" charset="0"/>
            </a:endParaRPr>
          </a:p>
        </p:txBody>
      </p:sp>
      <p:sp>
        <p:nvSpPr>
          <p:cNvPr id="4" name="稻壳儿春秋广告/盗版必究        原创来源：http://chn.docer.com/works?userid=199329941#!/work_time"/>
          <p:cNvSpPr/>
          <p:nvPr/>
        </p:nvSpPr>
        <p:spPr>
          <a:xfrm rot="2700000">
            <a:off x="559001" y="2954211"/>
            <a:ext cx="1001520" cy="100152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2700000">
            <a:off x="550429" y="4797617"/>
            <a:ext cx="1001520" cy="1001520"/>
          </a:xfrm>
          <a:prstGeom prst="roundRect">
            <a:avLst/>
          </a:pr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>
          <a:xfrm rot="2700000">
            <a:off x="5964756" y="2952306"/>
            <a:ext cx="1001520" cy="1001520"/>
          </a:xfrm>
          <a:prstGeom prst="roundRect">
            <a:avLst/>
          </a:pr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solidFill>
                <a:srgbClr val="0B506C"/>
              </a:solidFill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2700000">
            <a:off x="5964756" y="4797616"/>
            <a:ext cx="1001520" cy="1001520"/>
          </a:xfrm>
          <a:prstGeom prst="roundRect">
            <a:avLst/>
          </a:pr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42010" y="3075305"/>
            <a:ext cx="4356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93696" y="4921907"/>
            <a:ext cx="5149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252210" y="3099435"/>
            <a:ext cx="50990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3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202045" y="4944745"/>
            <a:ext cx="52641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2437" y="1192944"/>
            <a:ext cx="782101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В МБОУ ЦО № 20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работает 96 педагогических работников.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9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специалистов в возрасте до 35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лет (9,3 %)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16 человек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в возрасте свыше 60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лет (16,7 %),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то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</a:rPr>
              <a:t>есть почти четверть педагогического коллектива. 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rot="2700000">
            <a:off x="2569820" y="1470343"/>
            <a:ext cx="1001520" cy="100152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稻壳儿春秋广告/盗版必究        原创来源：http://chn.docer.com/works?userid=199329941#!/work_time"/>
          <p:cNvSpPr/>
          <p:nvPr/>
        </p:nvSpPr>
        <p:spPr>
          <a:xfrm rot="2700000">
            <a:off x="2569821" y="616233"/>
            <a:ext cx="1001520" cy="1001520"/>
          </a:xfrm>
          <a:prstGeom prst="roundRect">
            <a:avLst/>
          </a:prstGeom>
          <a:solidFill>
            <a:schemeClr val="bg1"/>
          </a:solidFill>
          <a:ln>
            <a:solidFill>
              <a:srgbClr val="2A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>
          <a:xfrm rot="2700000">
            <a:off x="2569823" y="925171"/>
            <a:ext cx="1001520" cy="1001520"/>
          </a:xfrm>
          <a:prstGeom prst="roundRect">
            <a:avLst/>
          </a:pr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802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372745" y="179070"/>
            <a:ext cx="11398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ПОДПРОГРАММА «Наставничество в </a:t>
            </a:r>
            <a:r>
              <a:rPr kumimoji="0" lang="en-US" altLang="zh-CN" sz="2800" b="0" i="0" kern="1200" cap="none" spc="0" normalizeH="0" baseline="0" noProof="0" dirty="0" err="1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пространстве</a:t>
            </a: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 </a:t>
            </a:r>
            <a:endParaRPr kumimoji="0" lang="ru-RU" altLang="zh-CN" sz="2800" b="0" i="0" kern="1200" cap="none" spc="0" normalizeH="0" baseline="0" noProof="0" dirty="0" smtClean="0">
              <a:solidFill>
                <a:srgbClr val="F67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  <a:sym typeface="Arial" panose="020B0604020202020204" pitchFamily="34" charset="0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kern="1200" cap="none" spc="0" normalizeH="0" baseline="0" noProof="0" dirty="0" err="1" smtClean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цифрового</a:t>
            </a:r>
            <a:r>
              <a:rPr kumimoji="0" lang="en-US" altLang="zh-CN" sz="2800" b="0" i="0" kern="1200" cap="none" spc="0" normalizeH="0" baseline="0" noProof="0" dirty="0" smtClean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образования»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282541" y="1239239"/>
            <a:ext cx="410210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Программа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развития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профессиональной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компетентности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педагогов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в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образовательной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организации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«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Наставничество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в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пространстве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цифрового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образования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»</a:t>
            </a:r>
            <a:r>
              <a:rPr lang="ru-RU" alt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</a:p>
          <a:p>
            <a:pPr marL="0" indent="0" algn="ctr"/>
            <a:r>
              <a:rPr lang="ru-RU" alt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(Автор: Сысоев А.А, заместитель директора по УВР)</a:t>
            </a:r>
            <a:endParaRPr lang="en-US" sz="2000" b="0" dirty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endParaRPr lang="en-US" sz="2000" b="0" dirty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  <a:hlinkClick r:id="rId2"/>
              </a:rPr>
              <a:t>https://</a:t>
            </a:r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  <a:hlinkClick r:id="rId2"/>
              </a:rPr>
              <a:t>czentrobrazovaniya20tula-r71.gosweb.gosuslugi.ru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endParaRPr lang="ru-RU" sz="2000" dirty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ru-RU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5.05.2023 г.</a:t>
            </a:r>
          </a:p>
          <a:p>
            <a:pPr marL="0" indent="0" algn="ctr"/>
            <a:r>
              <a:rPr lang="ru-RU" sz="2000" dirty="0" smtClean="0">
                <a:latin typeface="Superclarendon Regular" panose="02060605060000020003" charset="0"/>
                <a:cs typeface="Superclarendon Regular" panose="02060605060000020003" charset="0"/>
              </a:rPr>
              <a:t>Проведен </a:t>
            </a:r>
          </a:p>
          <a:p>
            <a:pPr marL="0" indent="0"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етодический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интенсив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ru-RU" sz="2000" dirty="0" smtClean="0">
                <a:latin typeface="Superclarendon Regular" panose="02060605060000020003" charset="0"/>
                <a:cs typeface="Superclarendon Regular" panose="02060605060000020003" charset="0"/>
              </a:rPr>
              <a:t>совместно с </a:t>
            </a:r>
          </a:p>
          <a:p>
            <a:pPr marL="0" indent="0" algn="ctr"/>
            <a:r>
              <a:rPr lang="ru-RU" sz="2000" dirty="0" smtClean="0">
                <a:latin typeface="Superclarendon Regular" panose="02060605060000020003" charset="0"/>
                <a:cs typeface="Superclarendon Regular" panose="02060605060000020003" charset="0"/>
              </a:rPr>
              <a:t>МКУ «ЦНППМ г. Тулы»</a:t>
            </a:r>
            <a:endParaRPr lang="en-US" sz="2000" b="0" dirty="0">
              <a:latin typeface="Superclarendon Regular" panose="02060605060000020003" charset="0"/>
              <a:cs typeface="Superclarendon Regular" panose="02060605060000020003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lum bright="-6000" contrast="18000"/>
          </a:blip>
          <a:stretch>
            <a:fillRect/>
          </a:stretch>
        </p:blipFill>
        <p:spPr>
          <a:xfrm>
            <a:off x="4657090" y="1422400"/>
            <a:ext cx="7296150" cy="502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372745" y="179070"/>
            <a:ext cx="11398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БАЗА СЕТЕВОГО ОБМЕНА </a:t>
            </a:r>
            <a:r>
              <a:rPr kumimoji="0" lang="en-US" altLang="zh-CN" sz="2800" b="0" i="0" kern="1200" cap="none" spc="0" normalizeH="0" baseline="0" noProof="0" dirty="0" smtClean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УЧИТЕЛЕЙ </a:t>
            </a:r>
            <a:endParaRPr kumimoji="0" lang="en-US" altLang="zh-CN" sz="2800" b="0" i="0" kern="1200" cap="none" spc="0" normalizeH="0" baseline="0" noProof="0" dirty="0">
              <a:solidFill>
                <a:srgbClr val="F67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  <a:sym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31775" y="1122680"/>
            <a:ext cx="5930265" cy="48936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ru-RU" sz="2400" b="0" dirty="0">
                <a:latin typeface="Superclarendon Regular" panose="02060605060000020003" charset="0"/>
                <a:cs typeface="Superclarendon Regular" panose="02060605060000020003" charset="0"/>
              </a:rPr>
              <a:t>Д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ает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возможность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endParaRPr lang="ru-RU" sz="24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sz="2400" b="0" dirty="0" err="1" smtClean="0">
                <a:latin typeface="Superclarendon Regular" panose="02060605060000020003" charset="0"/>
                <a:cs typeface="Superclarendon Regular" panose="02060605060000020003" charset="0"/>
              </a:rPr>
              <a:t>быстрого</a:t>
            </a:r>
            <a:r>
              <a:rPr sz="2400" b="0" dirty="0" smtClean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обмена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информацией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endParaRPr lang="ru-RU" sz="24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sz="2400" b="0" dirty="0" err="1" smtClean="0">
                <a:latin typeface="Superclarendon Regular" panose="02060605060000020003" charset="0"/>
                <a:cs typeface="Superclarendon Regular" panose="02060605060000020003" charset="0"/>
              </a:rPr>
              <a:t>используемой</a:t>
            </a:r>
            <a:r>
              <a:rPr sz="2400" b="0" dirty="0" smtClean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на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уроках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и </a:t>
            </a:r>
          </a:p>
          <a:p>
            <a:pPr marL="0" indent="0" algn="ctr"/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во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внеурочной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деятельности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endParaRPr lang="ru-RU" sz="24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sz="2400" b="0" dirty="0" err="1" smtClean="0">
                <a:latin typeface="Superclarendon Regular" panose="02060605060000020003" charset="0"/>
                <a:cs typeface="Superclarendon Regular" panose="02060605060000020003" charset="0"/>
              </a:rPr>
              <a:t>при</a:t>
            </a:r>
            <a:r>
              <a:rPr sz="2400" b="0" dirty="0" smtClean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организации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учебно-воспитательного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процесса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. </a:t>
            </a:r>
          </a:p>
          <a:p>
            <a:pPr marL="0" indent="0" algn="ctr"/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Папка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каждого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учителя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является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цифровым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вариантом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ПОРТФОЛИО ПЕДАГОГА,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где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размещены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его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методические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разработки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endParaRPr lang="ru-RU" sz="24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sz="2400" b="0" dirty="0" err="1" smtClean="0">
                <a:latin typeface="Superclarendon Regular" panose="02060605060000020003" charset="0"/>
                <a:cs typeface="Superclarendon Regular" panose="02060605060000020003" charset="0"/>
              </a:rPr>
              <a:t>рабочие</a:t>
            </a:r>
            <a:r>
              <a:rPr sz="2400" b="0" dirty="0" smtClean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программы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сценарии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уроков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презентации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наградные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материалы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характеристика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 и </a:t>
            </a:r>
            <a:r>
              <a:rPr sz="2400" b="0" dirty="0" err="1">
                <a:latin typeface="Superclarendon Regular" panose="02060605060000020003" charset="0"/>
                <a:cs typeface="Superclarendon Regular" panose="02060605060000020003" charset="0"/>
              </a:rPr>
              <a:t>др</a:t>
            </a:r>
            <a:r>
              <a:rPr sz="2400" b="0" dirty="0">
                <a:latin typeface="Superclarendon Regular" panose="02060605060000020003" charset="0"/>
                <a:cs typeface="Superclarendon Regular" panose="02060605060000020003" charset="0"/>
              </a:rPr>
              <a:t>.</a:t>
            </a:r>
          </a:p>
        </p:txBody>
      </p:sp>
      <p:pic>
        <p:nvPicPr>
          <p:cNvPr id="7" name="Рисунок 7" descr="C:\Users\Anastasia\Downloads\IMG20230823165001 (1).jpg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25" t="481" r="1711" b="4009"/>
          <a:stretch>
            <a:fillRect/>
          </a:stretch>
        </p:blipFill>
        <p:spPr>
          <a:xfrm>
            <a:off x="6856730" y="935355"/>
            <a:ext cx="4428490" cy="5676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64515" y="123190"/>
            <a:ext cx="11398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ПОДПРОГРАММА </a:t>
            </a:r>
            <a:endParaRPr kumimoji="0" lang="ru-RU" altLang="zh-CN" sz="2800" b="0" i="0" kern="1200" cap="none" spc="0" normalizeH="0" baseline="0" noProof="0" dirty="0" smtClean="0">
              <a:solidFill>
                <a:srgbClr val="F67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Regular" panose="02060605060000020003" charset="0"/>
              <a:ea typeface="Droid Sans Fallback" panose="020B0502000000000001" pitchFamily="50" charset="-128"/>
              <a:cs typeface="Superclarendon Regular" panose="02060605060000020003" charset="0"/>
              <a:sym typeface="Arial" panose="020B0604020202020204" pitchFamily="34" charset="0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kern="1200" cap="none" spc="0" normalizeH="0" baseline="0" noProof="0" dirty="0" smtClean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«</a:t>
            </a: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Психолого-педагогические и </a:t>
            </a:r>
            <a:r>
              <a:rPr kumimoji="0" lang="en-US" altLang="zh-CN" sz="2800" b="0" i="0" kern="1200" cap="none" spc="0" normalizeH="0" baseline="0" noProof="0" dirty="0" err="1" smtClean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профильные</a:t>
            </a:r>
            <a:r>
              <a:rPr kumimoji="0" lang="en-US" altLang="zh-CN" sz="2800" b="0" i="0" kern="1200" cap="none" spc="0" normalizeH="0" baseline="0" noProof="0" dirty="0" smtClean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классы»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250815" y="4582160"/>
            <a:ext cx="671258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26.01.2023 </a:t>
            </a:r>
            <a:r>
              <a:rPr b="0" dirty="0" smtClean="0">
                <a:latin typeface="Superclarendon Regular" panose="02060605060000020003" charset="0"/>
                <a:cs typeface="Superclarendon Regular" panose="02060605060000020003" charset="0"/>
              </a:rPr>
              <a:t>г</a:t>
            </a:r>
            <a:r>
              <a:rPr lang="ru-RU" b="0" dirty="0" smtClean="0">
                <a:latin typeface="Superclarendon Regular" panose="02060605060000020003" charset="0"/>
                <a:cs typeface="Superclarendon Regular" panose="02060605060000020003" charset="0"/>
              </a:rPr>
              <a:t>.</a:t>
            </a:r>
          </a:p>
          <a:p>
            <a:pPr marL="0" indent="0" algn="ctr"/>
            <a:r>
              <a:rPr b="0" dirty="0" smtClean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в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рамках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реализации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Подпрограммы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и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распространения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опыта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работы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психолого-педагогических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классов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был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проведен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Открытый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урок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психологии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на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тему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: «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Общение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».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Урок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провела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преподаватель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ТГПУ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им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. Л.Н.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Толстого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Хвалина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Н.А.,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кандидат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психологических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наук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r>
              <a:rPr b="0" dirty="0" err="1">
                <a:latin typeface="Superclarendon Regular" panose="02060605060000020003" charset="0"/>
                <a:cs typeface="Superclarendon Regular" panose="02060605060000020003" charset="0"/>
              </a:rPr>
              <a:t>доцент</a:t>
            </a:r>
            <a:r>
              <a:rPr b="0" dirty="0">
                <a:latin typeface="Superclarendon Regular" panose="02060605060000020003" charset="0"/>
                <a:cs typeface="Superclarendon Regular" panose="02060605060000020003" charset="0"/>
              </a:rPr>
              <a:t>.</a:t>
            </a:r>
          </a:p>
        </p:txBody>
      </p:sp>
      <p:pic>
        <p:nvPicPr>
          <p:cNvPr id="2" name="Рисунок 8" descr="D:\Призвание-учить-2023\ФОТО к пункту Реализация\IMG20230126141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7805" y="1132205"/>
            <a:ext cx="3775075" cy="28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9" descr="D:\Призвание-учить-2023\ФОТО к пункту Реализация\IMG20230126140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27150" y="3964305"/>
            <a:ext cx="3775710" cy="277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4827905" y="2106335"/>
            <a:ext cx="713549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/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центре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образования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№ 20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были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сформированы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10 А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Психолого-педагогический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класс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(ППК)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естественнонаучного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профиля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и 10 Б IT-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класс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(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куратор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от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центра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образования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по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приказу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Министерства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образования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Тульской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области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–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Пацукова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Л.В.,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заместитель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директора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по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УВР). </a:t>
            </a:r>
            <a:endParaRPr lang="ru-RU" i="1" dirty="0" smtClean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dirty="0" err="1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Проект</a:t>
            </a:r>
            <a:r>
              <a:rPr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реализуется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совместно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с ТГПУ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им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. Л.Н. </a:t>
            </a:r>
            <a:r>
              <a:rPr dirty="0" err="1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Толстого</a:t>
            </a:r>
            <a:r>
              <a:rPr lang="ru-RU"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.</a:t>
            </a:r>
          </a:p>
          <a:p>
            <a:pPr marL="0" indent="0" algn="ctr"/>
            <a:r>
              <a:rPr lang="ru-RU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 1 сентября 2023 года открылся ППК </a:t>
            </a:r>
            <a:endParaRPr lang="ru-RU" dirty="0" smtClean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lang="ru-RU"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технологического </a:t>
            </a:r>
            <a:r>
              <a:rPr lang="ru-RU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профиля.</a:t>
            </a:r>
            <a:endParaRPr lang="en-US" dirty="0">
              <a:latin typeface="Superclarendon Regular" panose="02060605060000020003" charset="0"/>
              <a:cs typeface="Superclarendon Regular" panose="02060605060000020003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42435" y="1183005"/>
            <a:ext cx="794956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 1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сентября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2022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года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на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базе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МБОУ ЦО № 20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началась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реализация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регионального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проекта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ru-RU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по созданию психолого-педагогических </a:t>
            </a:r>
            <a:r>
              <a:rPr lang="ru-RU"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классов «</a:t>
            </a:r>
            <a:r>
              <a:rPr lang="en-US"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PRO-</a:t>
            </a:r>
            <a:r>
              <a:rPr lang="ru-RU"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ВУЗ»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4005"/>
            <a:ext cx="9144000" cy="231013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7500" lnSpcReduction="10000"/>
          </a:bodyPr>
          <a:lstStyle/>
          <a:p>
            <a:r>
              <a:rPr lang="ru-RU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Открытый урок</a:t>
            </a:r>
          </a:p>
          <a:p>
            <a:r>
              <a:rPr lang="ru-RU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Психолого-</a:t>
            </a:r>
          </a:p>
          <a:p>
            <a:r>
              <a:rPr lang="ru-RU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педагогический</a:t>
            </a:r>
            <a:endParaRPr lang="ru-RU" altLang="en-US" sz="4000" b="1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Superclarendon Bold" panose="02060605060000020003" charset="0"/>
              <a:cs typeface="Superclarendon Bold" panose="02060605060000020003" charset="0"/>
            </a:endParaRPr>
          </a:p>
          <a:p>
            <a:r>
              <a:rPr lang="ru-RU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класс</a:t>
            </a:r>
            <a:endParaRPr lang="ru-RU" altLang="en-US" sz="4000" b="1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Superclarendon Bold" panose="02060605060000020003" charset="0"/>
              <a:cs typeface="Superclarendon Bold" panose="02060605060000020003" charset="0"/>
            </a:endParaRPr>
          </a:p>
        </p:txBody>
      </p:sp>
      <p:pic>
        <p:nvPicPr>
          <p:cNvPr id="2" name="Picture 1" descr="ППК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870" y="232410"/>
            <a:ext cx="4126230" cy="3094990"/>
          </a:xfrm>
          <a:prstGeom prst="rect">
            <a:avLst/>
          </a:prstGeom>
        </p:spPr>
      </p:pic>
      <p:pic>
        <p:nvPicPr>
          <p:cNvPr id="4" name="Picture 3" descr="ППК_Открытый урок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1955" y="232410"/>
            <a:ext cx="433451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64515" y="123190"/>
            <a:ext cx="11398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ПОДПРОГРАММА наставничества «Выпускник - ученику»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42434" y="1271101"/>
            <a:ext cx="7949565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/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рамках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Подпрограммы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в 2022-2023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году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реализовывалось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направление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«Я –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преподаватель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: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дарю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свои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знания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».</a:t>
            </a:r>
          </a:p>
          <a:p>
            <a:pPr marL="0" indent="0" algn="ctr"/>
            <a:endParaRPr lang="ru-RU" dirty="0" smtClean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i="1" dirty="0" err="1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Цель</a:t>
            </a:r>
            <a:r>
              <a:rPr i="1"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данного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направления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i="1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наставничества</a:t>
            </a:r>
            <a:r>
              <a:rPr i="1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: </a:t>
            </a:r>
            <a:endParaRPr lang="ru-RU" i="1" dirty="0" smtClean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endParaRPr lang="ru-RU" i="1" dirty="0" smtClean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dirty="0" err="1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расширение</a:t>
            </a:r>
            <a:r>
              <a:rPr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профориентационной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работы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, </a:t>
            </a:r>
            <a:endParaRPr lang="ru-RU" dirty="0" smtClean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dirty="0" err="1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привлечение</a:t>
            </a:r>
            <a:r>
              <a:rPr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выпускников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МБОУ ЦО № 20 –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студентов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различных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ВУЗов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к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преподавательской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деятельности</a:t>
            </a:r>
            <a:r>
              <a:rPr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.</a:t>
            </a:r>
            <a:endParaRPr lang="ru-RU" dirty="0" smtClean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endParaRPr dirty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Выпускники-студенты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читают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лекции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по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темам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,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которые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им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наиболее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близки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, а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также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интересны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обучающимся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9-11-х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классов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,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отвечают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на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вопросы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. В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ходе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таких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занятий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обучающиеся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имеют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наглядный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пример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преподавательской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деятельности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,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реализуемой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,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практически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,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их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сверстниками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. </a:t>
            </a:r>
            <a:endParaRPr lang="ru-RU" dirty="0" smtClean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dirty="0" err="1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Эта</a:t>
            </a:r>
            <a:r>
              <a:rPr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форма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наставничества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не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только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помогает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старшеклассникам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разобраться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в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выборе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будущей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профессии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,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но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и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популяризирует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профессию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педагога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, а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также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дает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возможность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привлечь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к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работе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endParaRPr lang="ru-RU" dirty="0" smtClean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школе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наших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выпускников</a:t>
            </a:r>
            <a:r>
              <a:rPr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.</a:t>
            </a:r>
          </a:p>
        </p:txBody>
      </p:sp>
      <p:pic>
        <p:nvPicPr>
          <p:cNvPr id="12" name="Рисунок 12" descr="D:\Призвание-учить-2023\ФОТО к пункту Реализация\IMG20230131083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6725" y="1271905"/>
            <a:ext cx="3605530" cy="481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5"/>
          <p:cNvSpPr txBox="1"/>
          <p:nvPr/>
        </p:nvSpPr>
        <p:spPr>
          <a:xfrm>
            <a:off x="580073" y="5936615"/>
            <a:ext cx="3753485" cy="645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altLang="en-US" b="1"/>
              <a:t>Пронин Дмитрий, </a:t>
            </a:r>
          </a:p>
          <a:p>
            <a:pPr algn="ctr"/>
            <a:r>
              <a:rPr lang="ru-RU" altLang="en-US" b="1"/>
              <a:t>студент МГТУ им. Н.Э. Баумана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4590" y="5304155"/>
            <a:ext cx="5947410" cy="169672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      Выпускник </a:t>
            </a:r>
            <a:r>
              <a:rPr lang="ru-RU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- </a:t>
            </a:r>
          </a:p>
          <a:p>
            <a:r>
              <a:rPr lang="ru-RU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                 ученику</a:t>
            </a:r>
            <a:endParaRPr lang="ru-RU" altLang="en-US" sz="4000" b="1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Superclarendon Bold" panose="02060605060000020003" charset="0"/>
              <a:cs typeface="Superclarendon Bold" panose="02060605060000020003" charset="0"/>
            </a:endParaRPr>
          </a:p>
        </p:txBody>
      </p:sp>
      <p:pic>
        <p:nvPicPr>
          <p:cNvPr id="36" name="Picture 35" descr="Выпускник-ученику_Александр"/>
          <p:cNvPicPr>
            <a:picLocks noChangeAspect="1"/>
          </p:cNvPicPr>
          <p:nvPr/>
        </p:nvPicPr>
        <p:blipFill>
          <a:blip r:embed="rId2"/>
          <a:srcRect l="123" t="38630"/>
          <a:stretch>
            <a:fillRect/>
          </a:stretch>
        </p:blipFill>
        <p:spPr>
          <a:xfrm>
            <a:off x="3611880" y="118745"/>
            <a:ext cx="3108960" cy="2547620"/>
          </a:xfrm>
          <a:prstGeom prst="rect">
            <a:avLst/>
          </a:prstGeom>
        </p:spPr>
      </p:pic>
      <p:pic>
        <p:nvPicPr>
          <p:cNvPr id="37" name="Picture 36" descr="Выпускник-ученику_Дарья"/>
          <p:cNvPicPr>
            <a:picLocks noChangeAspect="1"/>
          </p:cNvPicPr>
          <p:nvPr/>
        </p:nvPicPr>
        <p:blipFill>
          <a:blip r:embed="rId3" cstate="print"/>
          <a:srcRect l="742" t="-12403"/>
          <a:stretch>
            <a:fillRect/>
          </a:stretch>
        </p:blipFill>
        <p:spPr>
          <a:xfrm>
            <a:off x="274320" y="3057525"/>
            <a:ext cx="2632710" cy="3510280"/>
          </a:xfrm>
          <a:prstGeom prst="rect">
            <a:avLst/>
          </a:prstGeom>
        </p:spPr>
      </p:pic>
      <p:pic>
        <p:nvPicPr>
          <p:cNvPr id="39" name="Picture 38" descr="Выпускник-ученику_Егор"/>
          <p:cNvPicPr>
            <a:picLocks noChangeAspect="1"/>
          </p:cNvPicPr>
          <p:nvPr/>
        </p:nvPicPr>
        <p:blipFill>
          <a:blip r:embed="rId4" cstate="print"/>
          <a:srcRect l="1132" t="36898"/>
          <a:stretch>
            <a:fillRect/>
          </a:stretch>
        </p:blipFill>
        <p:spPr>
          <a:xfrm>
            <a:off x="7954472" y="118745"/>
            <a:ext cx="3088814" cy="2628995"/>
          </a:xfrm>
          <a:prstGeom prst="rect">
            <a:avLst/>
          </a:prstGeom>
        </p:spPr>
      </p:pic>
      <p:pic>
        <p:nvPicPr>
          <p:cNvPr id="40" name="Picture 39" descr="Выпускник-ученику"/>
          <p:cNvPicPr>
            <a:picLocks noChangeAspect="1"/>
          </p:cNvPicPr>
          <p:nvPr/>
        </p:nvPicPr>
        <p:blipFill>
          <a:blip r:embed="rId5" cstate="print"/>
          <a:srcRect l="651" t="18955"/>
          <a:stretch>
            <a:fillRect/>
          </a:stretch>
        </p:blipFill>
        <p:spPr>
          <a:xfrm>
            <a:off x="394335" y="212090"/>
            <a:ext cx="2615565" cy="2845435"/>
          </a:xfrm>
          <a:prstGeom prst="rect">
            <a:avLst/>
          </a:prstGeom>
        </p:spPr>
      </p:pic>
      <p:pic>
        <p:nvPicPr>
          <p:cNvPr id="2" name="Picture 1" descr="PHOTO-2023-10-24-21-11-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825" y="3057525"/>
            <a:ext cx="4985385" cy="2246630"/>
          </a:xfrm>
          <a:prstGeom prst="rect">
            <a:avLst/>
          </a:prstGeom>
        </p:spPr>
      </p:pic>
      <p:pic>
        <p:nvPicPr>
          <p:cNvPr id="5" name="Picture 4" descr="PHOTO-2023-10-24-21-15-05"/>
          <p:cNvPicPr>
            <a:picLocks noChangeAspect="1"/>
          </p:cNvPicPr>
          <p:nvPr/>
        </p:nvPicPr>
        <p:blipFill>
          <a:blip r:embed="rId7"/>
          <a:srcRect l="2025" t="25602"/>
          <a:stretch>
            <a:fillRect/>
          </a:stretch>
        </p:blipFill>
        <p:spPr>
          <a:xfrm>
            <a:off x="3611880" y="3057525"/>
            <a:ext cx="2905125" cy="294195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11897" y="2308954"/>
            <a:ext cx="340945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altLang="en-US" sz="1600" b="1" dirty="0" err="1"/>
              <a:t>Митрохов</a:t>
            </a:r>
            <a:r>
              <a:rPr lang="ru-RU" altLang="en-US" sz="1600" b="1" dirty="0"/>
              <a:t> Александр, </a:t>
            </a:r>
          </a:p>
          <a:p>
            <a:pPr algn="ctr"/>
            <a:r>
              <a:rPr lang="ru-RU" altLang="en-US" sz="1600" b="1" dirty="0"/>
              <a:t>студент МГУ им. М.В. Ломоносова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311897" y="5821660"/>
            <a:ext cx="421051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altLang="en-US" sz="1600" b="1" dirty="0" err="1"/>
              <a:t>Канунников</a:t>
            </a:r>
            <a:r>
              <a:rPr lang="ru-RU" altLang="en-US" sz="1600" b="1" dirty="0"/>
              <a:t> Николай, </a:t>
            </a:r>
          </a:p>
          <a:p>
            <a:pPr algn="ctr"/>
            <a:r>
              <a:rPr lang="ru-RU" altLang="en-US" sz="1600" b="1" dirty="0"/>
              <a:t>с</a:t>
            </a:r>
            <a:r>
              <a:rPr lang="ru-RU" altLang="en-US" sz="1600" b="1" dirty="0" smtClean="0"/>
              <a:t>тудент Финансового университета </a:t>
            </a:r>
          </a:p>
          <a:p>
            <a:pPr algn="ctr"/>
            <a:r>
              <a:rPr lang="ru-RU" altLang="en-US" sz="1600" b="1" dirty="0" smtClean="0"/>
              <a:t>при Правительстве Российской Федерации</a:t>
            </a:r>
            <a:endParaRPr lang="ru-RU" altLang="en-US" sz="1600" b="1" dirty="0"/>
          </a:p>
        </p:txBody>
      </p:sp>
      <p:sp>
        <p:nvSpPr>
          <p:cNvPr id="8" name="Text Box 7"/>
          <p:cNvSpPr txBox="1"/>
          <p:nvPr/>
        </p:nvSpPr>
        <p:spPr>
          <a:xfrm>
            <a:off x="8760502" y="2185842"/>
            <a:ext cx="3446713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altLang="en-US" sz="1600" b="1" dirty="0"/>
              <a:t>Евсеев Егор, </a:t>
            </a:r>
          </a:p>
          <a:p>
            <a:pPr algn="ctr"/>
            <a:r>
              <a:rPr lang="ru-RU" altLang="en-US" sz="1600" b="1" dirty="0"/>
              <a:t>студент </a:t>
            </a:r>
            <a:r>
              <a:rPr lang="ru-RU" altLang="en-US" sz="1600" b="1" dirty="0" smtClean="0"/>
              <a:t>Военно-морской академии </a:t>
            </a:r>
          </a:p>
          <a:p>
            <a:pPr algn="ctr"/>
            <a:r>
              <a:rPr lang="ru-RU" altLang="en-US" sz="1600" b="1" dirty="0" smtClean="0"/>
              <a:t>имени Н.Г. Кузнецова</a:t>
            </a:r>
            <a:endParaRPr lang="ru-RU" altLang="en-US" sz="1600" b="1" dirty="0"/>
          </a:p>
        </p:txBody>
      </p:sp>
      <p:sp>
        <p:nvSpPr>
          <p:cNvPr id="12" name="Text Box 5"/>
          <p:cNvSpPr txBox="1"/>
          <p:nvPr/>
        </p:nvSpPr>
        <p:spPr>
          <a:xfrm>
            <a:off x="0" y="2893086"/>
            <a:ext cx="341599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altLang="en-US" sz="1600" b="1" dirty="0" err="1" smtClean="0"/>
              <a:t>Артёмова</a:t>
            </a:r>
            <a:r>
              <a:rPr lang="ru-RU" altLang="en-US" sz="1600" b="1" dirty="0" smtClean="0"/>
              <a:t> Дарья</a:t>
            </a:r>
            <a:r>
              <a:rPr lang="ru-RU" altLang="en-US" sz="1600" b="1" dirty="0"/>
              <a:t>, студентка</a:t>
            </a:r>
          </a:p>
          <a:p>
            <a:pPr algn="ctr"/>
            <a:r>
              <a:rPr lang="ru-RU" altLang="en-US" sz="1600" b="1" dirty="0" smtClean="0"/>
              <a:t>геологоразведочного университета</a:t>
            </a:r>
            <a:endParaRPr lang="ru-RU" altLang="en-US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64515" y="123190"/>
            <a:ext cx="11398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ПОДПРОГРАММА наставничества «Олимпиадный центр»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314450" y="1998345"/>
            <a:ext cx="3923030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В 2022-2023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году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в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результате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организованной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наставнической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деятельности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в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работу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Олимпиадного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центра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были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вовлечены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ru-RU" sz="2000" dirty="0">
                <a:latin typeface="Superclarendon Regular" panose="02060605060000020003" charset="0"/>
                <a:cs typeface="Superclarendon Regular" panose="02060605060000020003" charset="0"/>
              </a:rPr>
              <a:t>в</a:t>
            </a:r>
            <a:r>
              <a:rPr lang="en-US" sz="2000" b="0" dirty="0" err="1" smtClean="0">
                <a:latin typeface="Superclarendon Regular" panose="02060605060000020003" charset="0"/>
                <a:cs typeface="Superclarendon Regular" panose="02060605060000020003" charset="0"/>
              </a:rPr>
              <a:t>новь</a:t>
            </a:r>
            <a:r>
              <a:rPr lang="ru-RU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 smtClean="0">
                <a:latin typeface="Superclarendon Regular" panose="02060605060000020003" charset="0"/>
                <a:cs typeface="Superclarendon Regular" panose="02060605060000020003" charset="0"/>
              </a:rPr>
              <a:t>прибывшие</a:t>
            </a:r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молодые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специалисты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по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русскому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языку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английскому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языку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истории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и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обществознанию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.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059930" y="1601470"/>
            <a:ext cx="4429760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/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Углубленная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работа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с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высокомотивированными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и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одаренными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детьми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закономерно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приводит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к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увеличению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количества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победителей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и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призеров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олимпиад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,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конкурсов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и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соревнований</a:t>
            </a:r>
            <a:r>
              <a:rPr 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endParaRPr lang="ru-RU" dirty="0" smtClean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lang="en-US" dirty="0" err="1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различного</a:t>
            </a:r>
            <a:r>
              <a:rPr lang="en-US" dirty="0" smtClean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уровня</a:t>
            </a:r>
            <a:r>
              <a:rPr lang="ru-RU" altLang="en-US" dirty="0"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.</a:t>
            </a:r>
          </a:p>
          <a:p>
            <a:pPr marL="0" indent="0" algn="ctr"/>
            <a:endParaRPr lang="ru-RU" altLang="en-US" dirty="0"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итогам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участия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</a:p>
          <a:p>
            <a:pPr marL="0" indent="0"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МБОУ ЦО № 20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муниципальном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и региональном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этап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ах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ВсОШ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в 2022-2023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уч.году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центр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образования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занял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пятое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место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сред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школ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города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Тулы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и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седьмое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место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среди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школ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Regular" panose="02060605060000020003" charset="0"/>
              <a:cs typeface="Superclarendon Regular" panose="02060605060000020003" charset="0"/>
              <a:sym typeface="+mn-ea"/>
            </a:endParaRPr>
          </a:p>
          <a:p>
            <a:pPr marL="0" indent="0"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Тульской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области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  <a:sym typeface="+mn-ea"/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5420" y="1601470"/>
            <a:ext cx="5414010" cy="1944370"/>
            <a:chOff x="1084" y="2610"/>
            <a:chExt cx="8526" cy="3062"/>
          </a:xfrm>
        </p:grpSpPr>
        <p:sp>
          <p:nvSpPr>
            <p:cNvPr id="28" name="稻壳儿春秋广告/盗版必究        原创来源：http://chn.docer.com/works?userid=199329941#!/work_time"/>
            <p:cNvSpPr/>
            <p:nvPr/>
          </p:nvSpPr>
          <p:spPr bwMode="auto">
            <a:xfrm>
              <a:off x="1190" y="2610"/>
              <a:ext cx="8421" cy="1938"/>
            </a:xfrm>
            <a:custGeom>
              <a:avLst/>
              <a:gdLst>
                <a:gd name="T0" fmla="*/ 706 w 710"/>
                <a:gd name="T1" fmla="*/ 162 h 162"/>
                <a:gd name="T2" fmla="*/ 702 w 710"/>
                <a:gd name="T3" fmla="*/ 158 h 162"/>
                <a:gd name="T4" fmla="*/ 702 w 710"/>
                <a:gd name="T5" fmla="*/ 8 h 162"/>
                <a:gd name="T6" fmla="*/ 4 w 710"/>
                <a:gd name="T7" fmla="*/ 8 h 162"/>
                <a:gd name="T8" fmla="*/ 0 w 710"/>
                <a:gd name="T9" fmla="*/ 4 h 162"/>
                <a:gd name="T10" fmla="*/ 4 w 710"/>
                <a:gd name="T11" fmla="*/ 0 h 162"/>
                <a:gd name="T12" fmla="*/ 710 w 710"/>
                <a:gd name="T13" fmla="*/ 0 h 162"/>
                <a:gd name="T14" fmla="*/ 710 w 710"/>
                <a:gd name="T15" fmla="*/ 158 h 162"/>
                <a:gd name="T16" fmla="*/ 706 w 710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0" h="162">
                  <a:moveTo>
                    <a:pt x="706" y="162"/>
                  </a:moveTo>
                  <a:cubicBezTo>
                    <a:pt x="704" y="162"/>
                    <a:pt x="702" y="161"/>
                    <a:pt x="702" y="158"/>
                  </a:cubicBezTo>
                  <a:cubicBezTo>
                    <a:pt x="702" y="8"/>
                    <a:pt x="702" y="8"/>
                    <a:pt x="70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710" y="158"/>
                    <a:pt x="710" y="158"/>
                    <a:pt x="710" y="158"/>
                  </a:cubicBezTo>
                  <a:cubicBezTo>
                    <a:pt x="710" y="161"/>
                    <a:pt x="708" y="162"/>
                    <a:pt x="706" y="162"/>
                  </a:cubicBezTo>
                  <a:close/>
                </a:path>
              </a:pathLst>
            </a:custGeom>
            <a:solidFill>
              <a:srgbClr val="F676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稻壳儿春秋广告/盗版必究        原创来源：http://chn.docer.com/works?userid=199329941#!/work_time"/>
            <p:cNvSpPr/>
            <p:nvPr/>
          </p:nvSpPr>
          <p:spPr bwMode="auto">
            <a:xfrm>
              <a:off x="1084" y="2610"/>
              <a:ext cx="1577" cy="3063"/>
            </a:xfrm>
            <a:custGeom>
              <a:avLst/>
              <a:gdLst>
                <a:gd name="T0" fmla="*/ 1257 w 1257"/>
                <a:gd name="T1" fmla="*/ 0 h 2442"/>
                <a:gd name="T2" fmla="*/ 1257 w 1257"/>
                <a:gd name="T3" fmla="*/ 2137 h 2442"/>
                <a:gd name="T4" fmla="*/ 624 w 1257"/>
                <a:gd name="T5" fmla="*/ 2442 h 2442"/>
                <a:gd name="T6" fmla="*/ 0 w 1257"/>
                <a:gd name="T7" fmla="*/ 2137 h 2442"/>
                <a:gd name="T8" fmla="*/ 0 w 1257"/>
                <a:gd name="T9" fmla="*/ 0 h 2442"/>
                <a:gd name="T10" fmla="*/ 1257 w 1257"/>
                <a:gd name="T11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7" h="2442">
                  <a:moveTo>
                    <a:pt x="1257" y="0"/>
                  </a:moveTo>
                  <a:lnTo>
                    <a:pt x="1257" y="2137"/>
                  </a:lnTo>
                  <a:lnTo>
                    <a:pt x="624" y="2442"/>
                  </a:lnTo>
                  <a:lnTo>
                    <a:pt x="0" y="2137"/>
                  </a:lnTo>
                  <a:lnTo>
                    <a:pt x="0" y="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676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75045" y="1389380"/>
            <a:ext cx="5414010" cy="1944370"/>
            <a:chOff x="9589" y="6059"/>
            <a:chExt cx="8526" cy="3062"/>
          </a:xfrm>
        </p:grpSpPr>
        <p:sp>
          <p:nvSpPr>
            <p:cNvPr id="39" name="稻壳儿春秋广告/盗版必究        原创来源：http://chn.docer.com/works?userid=199329941#!/work_time"/>
            <p:cNvSpPr/>
            <p:nvPr/>
          </p:nvSpPr>
          <p:spPr bwMode="auto">
            <a:xfrm>
              <a:off x="9695" y="6059"/>
              <a:ext cx="8421" cy="1938"/>
            </a:xfrm>
            <a:custGeom>
              <a:avLst/>
              <a:gdLst>
                <a:gd name="T0" fmla="*/ 706 w 710"/>
                <a:gd name="T1" fmla="*/ 162 h 162"/>
                <a:gd name="T2" fmla="*/ 702 w 710"/>
                <a:gd name="T3" fmla="*/ 158 h 162"/>
                <a:gd name="T4" fmla="*/ 702 w 710"/>
                <a:gd name="T5" fmla="*/ 8 h 162"/>
                <a:gd name="T6" fmla="*/ 4 w 710"/>
                <a:gd name="T7" fmla="*/ 8 h 162"/>
                <a:gd name="T8" fmla="*/ 0 w 710"/>
                <a:gd name="T9" fmla="*/ 4 h 162"/>
                <a:gd name="T10" fmla="*/ 4 w 710"/>
                <a:gd name="T11" fmla="*/ 0 h 162"/>
                <a:gd name="T12" fmla="*/ 710 w 710"/>
                <a:gd name="T13" fmla="*/ 0 h 162"/>
                <a:gd name="T14" fmla="*/ 710 w 710"/>
                <a:gd name="T15" fmla="*/ 158 h 162"/>
                <a:gd name="T16" fmla="*/ 706 w 710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0" h="162">
                  <a:moveTo>
                    <a:pt x="706" y="162"/>
                  </a:moveTo>
                  <a:cubicBezTo>
                    <a:pt x="704" y="162"/>
                    <a:pt x="702" y="161"/>
                    <a:pt x="702" y="158"/>
                  </a:cubicBezTo>
                  <a:cubicBezTo>
                    <a:pt x="702" y="8"/>
                    <a:pt x="702" y="8"/>
                    <a:pt x="70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710" y="158"/>
                    <a:pt x="710" y="158"/>
                    <a:pt x="710" y="158"/>
                  </a:cubicBezTo>
                  <a:cubicBezTo>
                    <a:pt x="710" y="161"/>
                    <a:pt x="708" y="162"/>
                    <a:pt x="706" y="162"/>
                  </a:cubicBezTo>
                  <a:close/>
                </a:path>
              </a:pathLst>
            </a:custGeom>
            <a:solidFill>
              <a:srgbClr val="0286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稻壳儿春秋广告/盗版必究        原创来源：http://chn.docer.com/works?userid=199329941#!/work_time"/>
            <p:cNvSpPr/>
            <p:nvPr/>
          </p:nvSpPr>
          <p:spPr bwMode="auto">
            <a:xfrm>
              <a:off x="9589" y="6059"/>
              <a:ext cx="1577" cy="3063"/>
            </a:xfrm>
            <a:custGeom>
              <a:avLst/>
              <a:gdLst>
                <a:gd name="T0" fmla="*/ 1257 w 1257"/>
                <a:gd name="T1" fmla="*/ 0 h 2442"/>
                <a:gd name="T2" fmla="*/ 1257 w 1257"/>
                <a:gd name="T3" fmla="*/ 2137 h 2442"/>
                <a:gd name="T4" fmla="*/ 624 w 1257"/>
                <a:gd name="T5" fmla="*/ 2442 h 2442"/>
                <a:gd name="T6" fmla="*/ 0 w 1257"/>
                <a:gd name="T7" fmla="*/ 2137 h 2442"/>
                <a:gd name="T8" fmla="*/ 0 w 1257"/>
                <a:gd name="T9" fmla="*/ 0 h 2442"/>
                <a:gd name="T10" fmla="*/ 1257 w 1257"/>
                <a:gd name="T11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7" h="2442">
                  <a:moveTo>
                    <a:pt x="1257" y="0"/>
                  </a:moveTo>
                  <a:lnTo>
                    <a:pt x="1257" y="2137"/>
                  </a:lnTo>
                  <a:lnTo>
                    <a:pt x="624" y="2442"/>
                  </a:lnTo>
                  <a:lnTo>
                    <a:pt x="0" y="2137"/>
                  </a:lnTo>
                  <a:lnTo>
                    <a:pt x="0" y="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0286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282178" y="5033246"/>
            <a:ext cx="6530273" cy="1270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Управленческий ПРОЕКТ «Олимпиадный центр» стал ПОБЕДИТЕЛЕМ Всероссийского конкурса </a:t>
            </a:r>
          </a:p>
          <a:p>
            <a:pPr algn="ctr"/>
            <a:r>
              <a:rPr lang="ru-RU" dirty="0" smtClean="0"/>
              <a:t>«Лучшие педагогические практики» в г. Сочи, 2022 год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935" y="4315460"/>
            <a:ext cx="5032375" cy="217043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altLang="en-US" sz="4000" b="1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Телемост </a:t>
            </a:r>
          </a:p>
          <a:p>
            <a:r>
              <a:rPr lang="ru-RU" altLang="en-US" sz="4000" b="1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МГТУ </a:t>
            </a:r>
          </a:p>
          <a:p>
            <a:r>
              <a:rPr lang="ru-RU" altLang="en-US" sz="4000" b="1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им. Баумана</a:t>
            </a:r>
          </a:p>
        </p:txBody>
      </p:sp>
      <p:pic>
        <p:nvPicPr>
          <p:cNvPr id="2" name="Picture 1" descr="Телемост МГТУ"/>
          <p:cNvPicPr>
            <a:picLocks noChangeAspect="1"/>
          </p:cNvPicPr>
          <p:nvPr/>
        </p:nvPicPr>
        <p:blipFill>
          <a:blip r:embed="rId2" cstate="print"/>
          <a:srcRect l="-1062" t="28657"/>
          <a:stretch>
            <a:fillRect/>
          </a:stretch>
        </p:blipFill>
        <p:spPr>
          <a:xfrm>
            <a:off x="4180840" y="539115"/>
            <a:ext cx="3232785" cy="3042920"/>
          </a:xfrm>
          <a:prstGeom prst="rect">
            <a:avLst/>
          </a:prstGeom>
        </p:spPr>
      </p:pic>
      <p:pic>
        <p:nvPicPr>
          <p:cNvPr id="4" name="Picture 3" descr="Телемост_МГТУ им. Баумана"/>
          <p:cNvPicPr>
            <a:picLocks noChangeAspect="1"/>
          </p:cNvPicPr>
          <p:nvPr/>
        </p:nvPicPr>
        <p:blipFill>
          <a:blip r:embed="rId3" cstate="print"/>
          <a:srcRect l="-3346" t="22398"/>
          <a:stretch>
            <a:fillRect/>
          </a:stretch>
        </p:blipFill>
        <p:spPr>
          <a:xfrm>
            <a:off x="-93980" y="0"/>
            <a:ext cx="3922395" cy="3926840"/>
          </a:xfrm>
          <a:prstGeom prst="rect">
            <a:avLst/>
          </a:prstGeom>
        </p:spPr>
      </p:pic>
      <p:pic>
        <p:nvPicPr>
          <p:cNvPr id="5" name="Picture 4" descr="Семинар_МГТУ им.Бауман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6050" y="410845"/>
            <a:ext cx="4139565" cy="3104515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/>
        </p:nvSpPr>
        <p:spPr>
          <a:xfrm>
            <a:off x="6873240" y="4218305"/>
            <a:ext cx="5032375" cy="21704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4000" b="1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Семинар </a:t>
            </a:r>
          </a:p>
          <a:p>
            <a:r>
              <a:rPr lang="ru-RU" altLang="en-US" sz="4000" b="1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МГТУ </a:t>
            </a:r>
          </a:p>
          <a:p>
            <a:r>
              <a:rPr lang="ru-RU" altLang="en-US" sz="4000" b="1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им. Баумана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64515" y="123190"/>
            <a:ext cx="11398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Повышение квалификации, развитие компетенций педагогов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03412" y="1633067"/>
            <a:ext cx="6044565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В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течение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2022-2023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года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в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рамках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реализации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Программы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развития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кадрового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потенциала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прошли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следующие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мероприятия</a:t>
            </a:r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: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endParaRPr lang="en-US" sz="2000" b="0" dirty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17.11.2022 г. 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en-US" sz="2000" b="1" dirty="0" err="1" smtClean="0">
                <a:latin typeface="Superclarendon Regular" panose="02060605060000020003" charset="0"/>
                <a:cs typeface="Superclarendon Regular" panose="02060605060000020003" charset="0"/>
              </a:rPr>
              <a:t>Мастер-класс</a:t>
            </a:r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  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«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Вовлекающий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урок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: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от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формулирования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темы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и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цели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урока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до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подведения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итогов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». 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endParaRPr lang="ru-RU" sz="2000" dirty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algn="ctr"/>
            <a:r>
              <a:rPr lang="en-US" sz="2000" b="0" dirty="0" err="1" smtClean="0">
                <a:latin typeface="Superclarendon Regular" panose="02060605060000020003" charset="0"/>
                <a:cs typeface="Superclarendon Regular" panose="02060605060000020003" charset="0"/>
              </a:rPr>
              <a:t>Для</a:t>
            </a:r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педагогов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центра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образования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dirty="0" err="1">
                <a:latin typeface="Superclarendon Regular" panose="02060605060000020003" charset="0"/>
                <a:cs typeface="Superclarendon Regular" panose="02060605060000020003" charset="0"/>
              </a:rPr>
              <a:t>мастер-класс</a:t>
            </a:r>
            <a:r>
              <a:rPr lang="en-US" sz="200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dirty="0" err="1">
                <a:latin typeface="Superclarendon Regular" panose="02060605060000020003" charset="0"/>
                <a:cs typeface="Superclarendon Regular" panose="02060605060000020003" charset="0"/>
              </a:rPr>
              <a:t>провела</a:t>
            </a:r>
            <a:r>
              <a:rPr lang="en-US" sz="200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dirty="0" err="1">
                <a:latin typeface="Superclarendon Regular" panose="02060605060000020003" charset="0"/>
                <a:cs typeface="Superclarendon Regular" panose="02060605060000020003" charset="0"/>
              </a:rPr>
              <a:t>Патрикова</a:t>
            </a:r>
            <a:r>
              <a:rPr lang="en-US" sz="200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Т.С.,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кандидат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технических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наук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заведующий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кафедрой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профессионального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образования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и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менеджмента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algn="ctr"/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ГОУ 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ДПО ТО «ИПК и ППРО ТО» </a:t>
            </a:r>
          </a:p>
        </p:txBody>
      </p:sp>
      <p:pic>
        <p:nvPicPr>
          <p:cNvPr id="2" name="Picture 1" descr="IMG202211171518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85" y="1423670"/>
            <a:ext cx="3784600" cy="5046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64515" y="123190"/>
            <a:ext cx="11398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Повышение квалификации, развитие компетенций педагогов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76239" y="1447479"/>
            <a:ext cx="6044565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05.04.2023 г. 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en-US" sz="2000" b="1" dirty="0" err="1" smtClean="0">
                <a:latin typeface="Superclarendon Regular" panose="02060605060000020003" charset="0"/>
                <a:cs typeface="Superclarendon Regular" panose="02060605060000020003" charset="0"/>
              </a:rPr>
              <a:t>Городской</a:t>
            </a:r>
            <a:r>
              <a:rPr lang="en-US" sz="2000" b="1" dirty="0" smtClean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1" dirty="0" err="1">
                <a:latin typeface="Superclarendon Regular" panose="02060605060000020003" charset="0"/>
                <a:cs typeface="Superclarendon Regular" panose="02060605060000020003" charset="0"/>
              </a:rPr>
              <a:t>семинар-практикум</a:t>
            </a:r>
            <a:r>
              <a:rPr lang="en-US" sz="2000" b="1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endParaRPr lang="ru-RU" sz="2000" b="1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«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Разработка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научно-методического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обеспечения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по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формированию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и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оценке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функциональной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грамотности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обучающихся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.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Методики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и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алгоритмы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составления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заданий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». </a:t>
            </a:r>
          </a:p>
          <a:p>
            <a:pPr marL="0" indent="0" algn="ctr"/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en-US" sz="2000" b="0" dirty="0" err="1" smtClean="0">
                <a:latin typeface="Superclarendon Regular" panose="02060605060000020003" charset="0"/>
                <a:cs typeface="Superclarendon Regular" panose="02060605060000020003" charset="0"/>
              </a:rPr>
              <a:t>Семинар</a:t>
            </a:r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был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организован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МКУ «ЦНППМ 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г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.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Тулы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», ТГПУ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им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. Л.Н.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Толстого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и 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МБОУ 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«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Центр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образования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№ 20». </a:t>
            </a:r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endParaRPr lang="ru-RU" sz="2000" b="0" dirty="0" smtClean="0">
              <a:latin typeface="Superclarendon Regular" panose="02060605060000020003" charset="0"/>
              <a:cs typeface="Superclarendon Regular" panose="02060605060000020003" charset="0"/>
            </a:endParaRPr>
          </a:p>
          <a:p>
            <a:pPr marL="0" indent="0" algn="ctr"/>
            <a:r>
              <a:rPr lang="en-US" sz="2000" b="0" dirty="0" err="1" smtClean="0">
                <a:latin typeface="Superclarendon Regular" panose="02060605060000020003" charset="0"/>
                <a:cs typeface="Superclarendon Regular" panose="02060605060000020003" charset="0"/>
              </a:rPr>
              <a:t>Приняли</a:t>
            </a:r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участие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учителя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математики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, </a:t>
            </a:r>
            <a:r>
              <a:rPr lang="en-US" sz="2000" b="0" dirty="0" err="1">
                <a:latin typeface="Superclarendon Regular" panose="02060605060000020003" charset="0"/>
                <a:cs typeface="Superclarendon Regular" panose="02060605060000020003" charset="0"/>
              </a:rPr>
              <a:t>физики</a:t>
            </a:r>
            <a:r>
              <a:rPr lang="en-US" sz="2000" b="0" dirty="0">
                <a:latin typeface="Superclarendon Regular" panose="02060605060000020003" charset="0"/>
                <a:cs typeface="Superclarendon Regular" panose="02060605060000020003" charset="0"/>
              </a:rPr>
              <a:t> и </a:t>
            </a:r>
            <a:r>
              <a:rPr lang="en-US" sz="2000" b="0" dirty="0" err="1" smtClean="0">
                <a:latin typeface="Superclarendon Regular" panose="02060605060000020003" charset="0"/>
                <a:cs typeface="Superclarendon Regular" panose="02060605060000020003" charset="0"/>
              </a:rPr>
              <a:t>информатики</a:t>
            </a:r>
            <a:r>
              <a:rPr lang="ru-RU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 МБОУ ЦО № 20 и ОО г. Тулы</a:t>
            </a:r>
            <a:r>
              <a:rPr lang="en-US" sz="2000" b="0" dirty="0" smtClean="0">
                <a:latin typeface="Superclarendon Regular" panose="02060605060000020003" charset="0"/>
                <a:cs typeface="Superclarendon Regular" panose="02060605060000020003" charset="0"/>
              </a:rPr>
              <a:t>.</a:t>
            </a:r>
            <a:endParaRPr lang="en-US" sz="2000" b="0" dirty="0">
              <a:latin typeface="Superclarendon Regular" panose="02060605060000020003" charset="0"/>
              <a:cs typeface="Superclarendon Regular" panose="02060605060000020003" charset="0"/>
            </a:endParaRPr>
          </a:p>
        </p:txBody>
      </p:sp>
      <p:pic>
        <p:nvPicPr>
          <p:cNvPr id="13" name="Рисунок 13" descr="D:\Призвание-учить-2023\ФОТО к пункту Реализация\IMG20230405144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75335" y="1076325"/>
            <a:ext cx="3896995" cy="519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4800000">
            <a:off x="9916160" y="4660900"/>
            <a:ext cx="5452745" cy="508889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4800000">
            <a:off x="10745470" y="5505450"/>
            <a:ext cx="3302635" cy="261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5100000">
            <a:off x="11477576" y="5778993"/>
            <a:ext cx="1142946" cy="11429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329180" y="-5133340"/>
            <a:ext cx="7081520" cy="7576820"/>
            <a:chOff x="5795" y="-6820"/>
            <a:chExt cx="11152" cy="11932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 rot="2700000">
              <a:off x="6065" y="-5770"/>
              <a:ext cx="10882" cy="10882"/>
            </a:xfrm>
            <a:prstGeom prst="roundRect">
              <a:avLst/>
            </a:prstGeom>
            <a:solidFill>
              <a:srgbClr val="02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 rot="2700000">
              <a:off x="5795" y="-6820"/>
              <a:ext cx="10882" cy="108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>
            <a:xfrm rot="2700000">
              <a:off x="10518" y="-2657"/>
              <a:ext cx="5313" cy="5313"/>
            </a:xfrm>
            <a:prstGeom prst="roundRect">
              <a:avLst/>
            </a:prstGeom>
            <a:solidFill>
              <a:srgbClr val="2A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6175963"/>
              </p:ext>
            </p:extLst>
          </p:nvPr>
        </p:nvGraphicFramePr>
        <p:xfrm>
          <a:off x="1537487" y="1172426"/>
          <a:ext cx="9783271" cy="5119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1129"/>
                <a:gridCol w="4892142"/>
              </a:tblGrid>
              <a:tr h="347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Сильные стороны (преимущества)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Слабые стороны (недостатки)</a:t>
                      </a:r>
                    </a:p>
                  </a:txBody>
                  <a:tcPr marL="68580" marR="68580" marT="0" marB="0"/>
                </a:tc>
              </a:tr>
              <a:tr h="303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 Значительное количество опытных учителей и воспитателей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 Высокие показатели ЕГЭ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 Высокие олимпиадные показатели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 комфортные условия пребывания ребенка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-Профильное обучение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- 8-9 классы с углубленным изучением предметов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-Созданы условия для ведения учебно-воспитательного процесса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B506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-Большой процент учителей в возрасте: старение педагогического коллектива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B506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-Низкий показатель молодых специалистов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B506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-Высокий показатель педагогов, не имеющих категорию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B506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-Значительный показатель педагогов, имеющих 1 категорию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B506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Переполненные классы (тяжело работать)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B506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-Низкая методическая активность</a:t>
                      </a:r>
                    </a:p>
                  </a:txBody>
                  <a:tcPr marL="68580" marR="68580" marT="0" marB="0"/>
                </a:tc>
              </a:tr>
              <a:tr h="347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Возможности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Угрозы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9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-Удобное географическое положение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-Совершенствование системы дополнительного образования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-Развитие системы наставничества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 Увеличение количества детей со слабым уровнем развития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-Снижение уровня общей культуры семей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- Снижение престижа центра образования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 Box 1"/>
          <p:cNvSpPr txBox="1"/>
          <p:nvPr/>
        </p:nvSpPr>
        <p:spPr>
          <a:xfrm>
            <a:off x="3091616" y="223048"/>
            <a:ext cx="941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zh-CN" sz="2400" b="1" dirty="0">
                <a:solidFill>
                  <a:srgbClr val="F67654"/>
                </a:solidFill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Описание исходных параметров. </a:t>
            </a:r>
            <a:endParaRPr lang="ru-RU" altLang="zh-CN" sz="2400" b="1" dirty="0" smtClean="0">
              <a:solidFill>
                <a:srgbClr val="F67654"/>
              </a:solidFill>
              <a:latin typeface="Superclarendon Bold" panose="02060605060000020003" charset="0"/>
              <a:ea typeface="Droid Sans Fallback" panose="020B0502000000000001" pitchFamily="50" charset="-128"/>
              <a:cs typeface="Superclarendon Bold" panose="02060605060000020003" charset="0"/>
              <a:sym typeface="Arial" panose="020B0604020202020204" pitchFamily="34" charset="0"/>
            </a:endParaRPr>
          </a:p>
          <a:p>
            <a:pPr lvl="0" algn="ctr"/>
            <a:r>
              <a:rPr lang="en-US" sz="2400" b="1" dirty="0" smtClean="0"/>
              <a:t>SWOT</a:t>
            </a:r>
            <a:r>
              <a:rPr lang="ru-RU" sz="2400" b="1" dirty="0" smtClean="0"/>
              <a:t>-анализ</a:t>
            </a:r>
            <a:endParaRPr lang="en-US" altLang="zh-CN" sz="2400" b="1" dirty="0">
              <a:solidFill>
                <a:srgbClr val="F67654"/>
              </a:solidFill>
              <a:latin typeface="Superclarendon Bold" panose="02060605060000020003" charset="0"/>
              <a:ea typeface="Droid Sans Fallback" panose="020B0502000000000001" pitchFamily="50" charset="-128"/>
              <a:cs typeface="Superclarendon Bold" panose="02060605060000020003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49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4966970" y="1388745"/>
            <a:ext cx="6784340" cy="42780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04.04.2023 г. </a:t>
            </a:r>
            <a:r>
              <a:rPr lang="en-US" sz="1600" b="1" dirty="0" err="1">
                <a:latin typeface="Superclarendon" panose="02060605060000020003" charset="0"/>
                <a:cs typeface="Superclarendon" panose="02060605060000020003" charset="0"/>
              </a:rPr>
              <a:t>Методический</a:t>
            </a:r>
            <a:r>
              <a:rPr lang="en-US" sz="1600" b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b="1" dirty="0" err="1">
                <a:latin typeface="Superclarendon" panose="02060605060000020003" charset="0"/>
                <a:cs typeface="Superclarendon" panose="02060605060000020003" charset="0"/>
              </a:rPr>
              <a:t>семинар</a:t>
            </a:r>
            <a:r>
              <a:rPr lang="en-US" sz="1600" b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endParaRPr lang="ru-RU" sz="1600" b="1" dirty="0" smtClean="0">
              <a:latin typeface="Superclarendon" panose="02060605060000020003" charset="0"/>
              <a:cs typeface="Superclarendon" panose="02060605060000020003" charset="0"/>
            </a:endParaRPr>
          </a:p>
          <a:p>
            <a:pPr marL="0" indent="0" algn="ctr"/>
            <a:r>
              <a:rPr lang="en-US" sz="1600" dirty="0" smtClean="0">
                <a:latin typeface="Superclarendon" panose="02060605060000020003" charset="0"/>
                <a:cs typeface="Superclarendon" panose="02060605060000020003" charset="0"/>
              </a:rPr>
              <a:t>"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О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введении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и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реализации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в 2023-2024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учебном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году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федеральных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основных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общеобразовательных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программ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".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Ответственный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за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организацию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и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проведение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: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ведущий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наставник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Пацукова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Л.В.</a:t>
            </a:r>
          </a:p>
          <a:p>
            <a:pPr marL="0" indent="0" algn="ctr"/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</a:p>
          <a:p>
            <a:pPr marL="0" indent="0" algn="ctr"/>
            <a:r>
              <a:rPr lang="en-US" sz="1600" b="1" dirty="0" err="1">
                <a:latin typeface="Superclarendon" panose="02060605060000020003" charset="0"/>
                <a:cs typeface="Superclarendon" panose="02060605060000020003" charset="0"/>
              </a:rPr>
              <a:t>Педагогические</a:t>
            </a:r>
            <a:r>
              <a:rPr lang="en-US" sz="1600" b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b="1" dirty="0" err="1">
                <a:latin typeface="Superclarendon" panose="02060605060000020003" charset="0"/>
                <a:cs typeface="Superclarendon" panose="02060605060000020003" charset="0"/>
              </a:rPr>
              <a:t>советы</a:t>
            </a:r>
            <a:r>
              <a:rPr lang="en-US" sz="1600" b="1" dirty="0">
                <a:latin typeface="Superclarendon" panose="02060605060000020003" charset="0"/>
                <a:cs typeface="Superclarendon" panose="02060605060000020003" charset="0"/>
              </a:rPr>
              <a:t>:</a:t>
            </a:r>
          </a:p>
          <a:p>
            <a:pPr marL="0" indent="0" algn="ctr"/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23.03.2023 г. </a:t>
            </a:r>
          </a:p>
          <a:p>
            <a:pPr marL="0" indent="0" algn="ctr"/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«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Профессиональная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культура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педагога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как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фактор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эффективности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педагогической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деятельности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». </a:t>
            </a:r>
            <a:endParaRPr lang="ru-RU" sz="1600" dirty="0" smtClean="0">
              <a:latin typeface="Superclarendon" panose="02060605060000020003" charset="0"/>
              <a:cs typeface="Superclarendon" panose="02060605060000020003" charset="0"/>
            </a:endParaRPr>
          </a:p>
          <a:p>
            <a:pPr marL="0" indent="0" algn="ctr"/>
            <a:r>
              <a:rPr lang="en-US" sz="1600" i="1" dirty="0" err="1" smtClean="0">
                <a:latin typeface="Superclarendon" panose="02060605060000020003" charset="0"/>
                <a:cs typeface="Superclarendon" panose="02060605060000020003" charset="0"/>
              </a:rPr>
              <a:t>Ответственный</a:t>
            </a:r>
            <a:r>
              <a:rPr lang="en-US" sz="1600" i="1" dirty="0" smtClean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за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организацию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и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проведение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: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Пацукова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Л.В.,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заместитель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директора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по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учебно-воспитательной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работе</a:t>
            </a:r>
            <a:r>
              <a:rPr lang="en-US" sz="1600" i="1" dirty="0" smtClean="0">
                <a:latin typeface="Superclarendon" panose="02060605060000020003" charset="0"/>
                <a:cs typeface="Superclarendon" panose="02060605060000020003" charset="0"/>
              </a:rPr>
              <a:t>.</a:t>
            </a:r>
            <a:endParaRPr lang="ru-RU" sz="1600" i="1" dirty="0" smtClean="0">
              <a:latin typeface="Superclarendon" panose="02060605060000020003" charset="0"/>
              <a:cs typeface="Superclarendon" panose="02060605060000020003" charset="0"/>
            </a:endParaRPr>
          </a:p>
          <a:p>
            <a:pPr marL="0" indent="0" algn="ctr"/>
            <a:endParaRPr lang="en-US" sz="1600" i="1" dirty="0">
              <a:latin typeface="Superclarendon" panose="02060605060000020003" charset="0"/>
              <a:cs typeface="Superclarendon" panose="02060605060000020003" charset="0"/>
            </a:endParaRPr>
          </a:p>
          <a:p>
            <a:pPr marL="0" indent="0" algn="ctr"/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23.03.2023 г. </a:t>
            </a:r>
          </a:p>
          <a:p>
            <a:pPr marL="0" indent="0" algn="ctr"/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«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Траектория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воспитательного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процесса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МБОУ ЦО </a:t>
            </a:r>
            <a:r>
              <a:rPr lang="en-US" sz="1600" dirty="0" smtClean="0">
                <a:latin typeface="Superclarendon" panose="02060605060000020003" charset="0"/>
                <a:cs typeface="Superclarendon" panose="02060605060000020003" charset="0"/>
              </a:rPr>
              <a:t>№</a:t>
            </a:r>
            <a:r>
              <a:rPr lang="ru-RU" sz="1600" dirty="0" smtClean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smtClean="0">
                <a:latin typeface="Superclarendon" panose="02060605060000020003" charset="0"/>
                <a:cs typeface="Superclarendon" panose="02060605060000020003" charset="0"/>
              </a:rPr>
              <a:t>20 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в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контексте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государственной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образовательной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dirty="0" err="1">
                <a:latin typeface="Superclarendon" panose="02060605060000020003" charset="0"/>
                <a:cs typeface="Superclarendon" panose="02060605060000020003" charset="0"/>
              </a:rPr>
              <a:t>политики</a:t>
            </a:r>
            <a:r>
              <a:rPr lang="en-US" sz="1600" dirty="0">
                <a:latin typeface="Superclarendon" panose="02060605060000020003" charset="0"/>
                <a:cs typeface="Superclarendon" panose="02060605060000020003" charset="0"/>
              </a:rPr>
              <a:t>». </a:t>
            </a:r>
            <a:endParaRPr lang="ru-RU" sz="1600" dirty="0" smtClean="0">
              <a:latin typeface="Superclarendon" panose="02060605060000020003" charset="0"/>
              <a:cs typeface="Superclarendon" panose="02060605060000020003" charset="0"/>
            </a:endParaRPr>
          </a:p>
          <a:p>
            <a:pPr marL="0" indent="0" algn="ctr"/>
            <a:r>
              <a:rPr lang="en-US" sz="1600" i="1" dirty="0" err="1" smtClean="0">
                <a:latin typeface="Superclarendon" panose="02060605060000020003" charset="0"/>
                <a:cs typeface="Superclarendon" panose="02060605060000020003" charset="0"/>
              </a:rPr>
              <a:t>Ответственный</a:t>
            </a:r>
            <a:r>
              <a:rPr lang="en-US" sz="1600" i="1" dirty="0" smtClean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за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организацию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и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проведение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: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Кочина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Е.А.,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заместитель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директора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по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воспитательной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 </a:t>
            </a:r>
            <a:r>
              <a:rPr lang="en-US" sz="1600" i="1" dirty="0" err="1">
                <a:latin typeface="Superclarendon" panose="02060605060000020003" charset="0"/>
                <a:cs typeface="Superclarendon" panose="02060605060000020003" charset="0"/>
              </a:rPr>
              <a:t>работе</a:t>
            </a:r>
            <a:r>
              <a:rPr lang="en-US" sz="1600" i="1" dirty="0">
                <a:latin typeface="Superclarendon" panose="02060605060000020003" charset="0"/>
                <a:cs typeface="Superclarendon" panose="02060605060000020003" charset="0"/>
              </a:rPr>
              <a:t>.</a:t>
            </a: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564515" y="123190"/>
            <a:ext cx="11398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kern="1200" cap="none" spc="0" normalizeH="0" baseline="0" noProof="0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Повышение квалификации, развитие компетенций педагогов</a:t>
            </a:r>
          </a:p>
        </p:txBody>
      </p:sp>
      <p:pic>
        <p:nvPicPr>
          <p:cNvPr id="5" name="Picture 4" descr="Педсовет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15" y="800735"/>
            <a:ext cx="3115945" cy="4156075"/>
          </a:xfrm>
          <a:prstGeom prst="rect">
            <a:avLst/>
          </a:prstGeom>
        </p:spPr>
      </p:pic>
      <p:pic>
        <p:nvPicPr>
          <p:cNvPr id="6" name="Picture 5" descr="PHOTO-2023-10-24-21-14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475" y="2875915"/>
            <a:ext cx="2840355" cy="3787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4773295"/>
            <a:ext cx="4962525" cy="231013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altLang="en-US" sz="3600" b="1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Методический интенсив</a:t>
            </a:r>
          </a:p>
        </p:txBody>
      </p:sp>
      <p:pic>
        <p:nvPicPr>
          <p:cNvPr id="5" name="Picture 4" descr="Методический интенсив"/>
          <p:cNvPicPr>
            <a:picLocks noChangeAspect="1"/>
          </p:cNvPicPr>
          <p:nvPr/>
        </p:nvPicPr>
        <p:blipFill>
          <a:blip r:embed="rId2" cstate="print"/>
          <a:srcRect l="-1056" t="16458"/>
          <a:stretch>
            <a:fillRect/>
          </a:stretch>
        </p:blipFill>
        <p:spPr>
          <a:xfrm>
            <a:off x="1021080" y="510540"/>
            <a:ext cx="3465195" cy="3819525"/>
          </a:xfrm>
          <a:prstGeom prst="rect">
            <a:avLst/>
          </a:prstGeom>
        </p:spPr>
      </p:pic>
      <p:pic>
        <p:nvPicPr>
          <p:cNvPr id="6" name="Picture 5" descr="Мастер-класс_Патриова Т.С."/>
          <p:cNvPicPr>
            <a:picLocks noChangeAspect="1"/>
          </p:cNvPicPr>
          <p:nvPr/>
        </p:nvPicPr>
        <p:blipFill>
          <a:blip r:embed="rId3" cstate="print"/>
          <a:srcRect l="667" t="26824"/>
          <a:stretch>
            <a:fillRect/>
          </a:stretch>
        </p:blipFill>
        <p:spPr>
          <a:xfrm>
            <a:off x="6972935" y="510540"/>
            <a:ext cx="4161790" cy="408813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/>
        </p:nvSpPr>
        <p:spPr>
          <a:xfrm>
            <a:off x="6656705" y="5129530"/>
            <a:ext cx="4962525" cy="23101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3600" b="1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Мастер-класс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772120" y="0"/>
            <a:ext cx="4498380" cy="1671059"/>
          </a:xfrm>
          <a:custGeom>
            <a:avLst/>
            <a:gdLst>
              <a:gd name="connsiteX0" fmla="*/ 0 w 5863628"/>
              <a:gd name="connsiteY0" fmla="*/ 0 h 2178221"/>
              <a:gd name="connsiteX1" fmla="*/ 5863628 w 5863628"/>
              <a:gd name="connsiteY1" fmla="*/ 0 h 2178221"/>
              <a:gd name="connsiteX2" fmla="*/ 4218278 w 5863628"/>
              <a:gd name="connsiteY2" fmla="*/ 1645350 h 2178221"/>
              <a:gd name="connsiteX3" fmla="*/ 1645350 w 5863628"/>
              <a:gd name="connsiteY3" fmla="*/ 1645350 h 2178221"/>
              <a:gd name="connsiteX4" fmla="*/ 0 w 5863628"/>
              <a:gd name="connsiteY4" fmla="*/ 0 h 21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628" h="2178221">
                <a:moveTo>
                  <a:pt x="0" y="0"/>
                </a:moveTo>
                <a:lnTo>
                  <a:pt x="5863628" y="0"/>
                </a:lnTo>
                <a:lnTo>
                  <a:pt x="4218278" y="1645350"/>
                </a:lnTo>
                <a:cubicBezTo>
                  <a:pt x="3507784" y="2355845"/>
                  <a:pt x="2355845" y="2355845"/>
                  <a:pt x="1645350" y="16453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 rot="2700000">
            <a:off x="-1523657" y="2698198"/>
            <a:ext cx="4966314" cy="4966314"/>
          </a:xfrm>
          <a:prstGeom prst="roundRect">
            <a:avLst/>
          </a:pr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2700000">
            <a:off x="3668105" y="4637763"/>
            <a:ext cx="1087184" cy="1087184"/>
          </a:xfrm>
          <a:prstGeom prst="roundRect">
            <a:avLst/>
          </a:pr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>
          <a:xfrm rot="2700000">
            <a:off x="8200402" y="-1071791"/>
            <a:ext cx="2998691" cy="2998690"/>
          </a:xfrm>
          <a:prstGeom prst="roundRect">
            <a:avLst/>
          </a:pr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2700000">
            <a:off x="8972401" y="-1548003"/>
            <a:ext cx="3713986" cy="3713985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稻壳儿春秋广告/盗版必究        原创来源：http://chn.docer.com/works?userid=199329941#!/work_time"/>
          <p:cNvSpPr/>
          <p:nvPr/>
        </p:nvSpPr>
        <p:spPr>
          <a:xfrm rot="2700000">
            <a:off x="3400571" y="2610630"/>
            <a:ext cx="606728" cy="606728"/>
          </a:xfrm>
          <a:prstGeom prst="roundRect">
            <a:avLst/>
          </a:pr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稻壳儿春秋广告/盗版必究        原创来源：http://chn.docer.com/works?userid=199329941#!/work_time"/>
          <p:cNvSpPr/>
          <p:nvPr/>
        </p:nvSpPr>
        <p:spPr>
          <a:xfrm rot="2700000">
            <a:off x="-3463370" y="3085103"/>
            <a:ext cx="4192504" cy="4192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4471035" y="2717165"/>
            <a:ext cx="7211695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altLang="en-US" sz="5400" b="1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СПАСИБО </a:t>
            </a:r>
          </a:p>
          <a:p>
            <a:pPr lvl="0" algn="ctr">
              <a:lnSpc>
                <a:spcPct val="120000"/>
              </a:lnSpc>
            </a:pPr>
            <a:r>
              <a:rPr lang="ru-RU" altLang="en-US" sz="5400" b="1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ЗА ВНИМАНИЕ!</a:t>
            </a:r>
            <a:r>
              <a:rPr lang="en-US" altLang="zh-CN" sz="5400" b="1" dirty="0"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 flipH="1">
            <a:off x="7363460" y="6202045"/>
            <a:ext cx="4671695" cy="275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Пацукова Лариса Васильевна, Тула - 2023 г.</a:t>
            </a:r>
          </a:p>
        </p:txBody>
      </p:sp>
      <p:sp>
        <p:nvSpPr>
          <p:cNvPr id="32" name="稻壳儿春秋广告/盗版必究        原创来源：http://chn.docer.com/works?userid=199329941#!/work_time"/>
          <p:cNvSpPr/>
          <p:nvPr/>
        </p:nvSpPr>
        <p:spPr>
          <a:xfrm>
            <a:off x="1363194" y="3"/>
            <a:ext cx="2862972" cy="998458"/>
          </a:xfrm>
          <a:custGeom>
            <a:avLst/>
            <a:gdLst>
              <a:gd name="connsiteX0" fmla="*/ 0 w 3731877"/>
              <a:gd name="connsiteY0" fmla="*/ 0 h 1301487"/>
              <a:gd name="connsiteX1" fmla="*/ 3731877 w 3731877"/>
              <a:gd name="connsiteY1" fmla="*/ 0 h 1301487"/>
              <a:gd name="connsiteX2" fmla="*/ 2829516 w 3731877"/>
              <a:gd name="connsiteY2" fmla="*/ 902360 h 1301487"/>
              <a:gd name="connsiteX3" fmla="*/ 902361 w 3731877"/>
              <a:gd name="connsiteY3" fmla="*/ 902360 h 130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1877" h="1301487">
                <a:moveTo>
                  <a:pt x="0" y="0"/>
                </a:moveTo>
                <a:lnTo>
                  <a:pt x="3731877" y="0"/>
                </a:lnTo>
                <a:lnTo>
                  <a:pt x="2829516" y="902360"/>
                </a:lnTo>
                <a:cubicBezTo>
                  <a:pt x="2297347" y="1434530"/>
                  <a:pt x="1434530" y="1434530"/>
                  <a:pt x="902361" y="902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906145" y="3193806"/>
            <a:ext cx="3071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 rot="2700000">
            <a:off x="-1426054" y="-454339"/>
            <a:ext cx="2852106" cy="2852106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稻壳儿春秋广告/盗版必究        原创来源：http://chn.docer.com/works?userid=199329941#!/work_time"/>
          <p:cNvSpPr/>
          <p:nvPr/>
        </p:nvSpPr>
        <p:spPr>
          <a:xfrm rot="2700000">
            <a:off x="483436" y="1400366"/>
            <a:ext cx="1001520" cy="1001520"/>
          </a:xfrm>
          <a:prstGeom prst="roundRect">
            <a:avLst/>
          </a:prstGeom>
          <a:solidFill>
            <a:schemeClr val="bg1"/>
          </a:solidFill>
          <a:ln>
            <a:solidFill>
              <a:srgbClr val="2A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稻壳儿春秋广告/盗版必究        原创来源：http://chn.docer.com/works?userid=199329941#!/work_time"/>
          <p:cNvSpPr/>
          <p:nvPr/>
        </p:nvSpPr>
        <p:spPr>
          <a:xfrm rot="2700000">
            <a:off x="10126465" y="5924580"/>
            <a:ext cx="1866842" cy="1866842"/>
          </a:xfrm>
          <a:prstGeom prst="roundRect">
            <a:avLst/>
          </a:pr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2700000">
            <a:off x="11827658" y="5173601"/>
            <a:ext cx="728683" cy="728683"/>
          </a:xfrm>
          <a:prstGeom prst="roundRect">
            <a:avLst/>
          </a:pr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/>
          <p:nvPr/>
        </p:nvSpPr>
        <p:spPr>
          <a:xfrm rot="2700000">
            <a:off x="10173779" y="6343738"/>
            <a:ext cx="1402844" cy="14028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3519804" y="1994788"/>
            <a:ext cx="6363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altLang="zh-CN" sz="2400" b="1" dirty="0" err="1">
                <a:solidFill>
                  <a:srgbClr val="F67654"/>
                </a:solidFill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Сроки</a:t>
            </a:r>
            <a:r>
              <a:rPr lang="en-US" altLang="zh-CN" sz="2400" b="1" dirty="0">
                <a:solidFill>
                  <a:srgbClr val="F67654"/>
                </a:solidFill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67654"/>
                </a:solidFill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реализации</a:t>
            </a:r>
            <a:r>
              <a:rPr lang="en-US" altLang="zh-CN" sz="2400" b="1" dirty="0">
                <a:solidFill>
                  <a:srgbClr val="F67654"/>
                </a:solidFill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 2022 - 2026</a:t>
            </a: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2016760" y="2990215"/>
            <a:ext cx="36703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altLang="en-US" sz="2400" dirty="0">
                <a:effectLst/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Цель реализации Программы</a:t>
            </a:r>
          </a:p>
        </p:txBody>
      </p:sp>
      <p:sp>
        <p:nvSpPr>
          <p:cNvPr id="30" name="稻壳儿春秋广告/盗版必究        原创来源：http://chn.docer.com/works?userid=199329941#!/work_time"/>
          <p:cNvSpPr txBox="1"/>
          <p:nvPr/>
        </p:nvSpPr>
        <p:spPr>
          <a:xfrm>
            <a:off x="2016760" y="4749800"/>
            <a:ext cx="3669665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altLang="en-US" sz="24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Задачи и направления работы</a:t>
            </a:r>
          </a:p>
        </p:txBody>
      </p:sp>
      <p:sp>
        <p:nvSpPr>
          <p:cNvPr id="35" name="稻壳儿春秋广告/盗版必究        原创来源：http://chn.docer.com/works?userid=199329941#!/work_time"/>
          <p:cNvSpPr txBox="1"/>
          <p:nvPr/>
        </p:nvSpPr>
        <p:spPr>
          <a:xfrm>
            <a:off x="7243445" y="2998470"/>
            <a:ext cx="483425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Планируемые результаты реализации программы</a:t>
            </a:r>
          </a:p>
        </p:txBody>
      </p:sp>
      <p:sp>
        <p:nvSpPr>
          <p:cNvPr id="36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7050379" y="3594491"/>
            <a:ext cx="307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9" name="稻壳儿春秋广告/盗版必究        原创来源：http://chn.docer.com/works?userid=199329941#!/work_time"/>
          <p:cNvSpPr txBox="1"/>
          <p:nvPr/>
        </p:nvSpPr>
        <p:spPr>
          <a:xfrm>
            <a:off x="7357745" y="4883150"/>
            <a:ext cx="336994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Superclarendon Regular" panose="02060605060000020003" charset="0"/>
                <a:ea typeface="Droid Sans Fallback" panose="020B0502000000000001" pitchFamily="50" charset="-128"/>
                <a:cs typeface="Superclarendon Regular" panose="02060605060000020003" charset="0"/>
                <a:sym typeface="Arial" panose="020B0604020202020204" pitchFamily="34" charset="0"/>
              </a:rPr>
              <a:t>Мероприятия Программы</a:t>
            </a:r>
          </a:p>
        </p:txBody>
      </p:sp>
      <p:sp>
        <p:nvSpPr>
          <p:cNvPr id="40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7050379" y="5026377"/>
            <a:ext cx="307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161034" y="498177"/>
            <a:ext cx="94151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A2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ПРОГРАММА РАЗВИТИЯ КАДРОВОГО ПОТЕНЦИАЛА МУНИЦИПАЛЬНОГО БЮДЖЕТНОГО ОБЩЕОБРАЗОВАТЕЛЬНОГО УЧРЕЖДЕНИЯ “ ЦЕНТР ОБРАЗОВАНИЯ № 20”</a:t>
            </a:r>
          </a:p>
        </p:txBody>
      </p:sp>
      <p:sp>
        <p:nvSpPr>
          <p:cNvPr id="4" name="稻壳儿春秋广告/盗版必究        原创来源：http://chn.docer.com/works?userid=199329941#!/work_time"/>
          <p:cNvSpPr/>
          <p:nvPr/>
        </p:nvSpPr>
        <p:spPr>
          <a:xfrm rot="2700000">
            <a:off x="559001" y="2954211"/>
            <a:ext cx="1001520" cy="100152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2700000">
            <a:off x="559001" y="4957001"/>
            <a:ext cx="1001520" cy="1001520"/>
          </a:xfrm>
          <a:prstGeom prst="roundRect">
            <a:avLst/>
          </a:pr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>
          <a:xfrm rot="2700000">
            <a:off x="5964756" y="2952306"/>
            <a:ext cx="1001520" cy="1001520"/>
          </a:xfrm>
          <a:prstGeom prst="roundRect">
            <a:avLst/>
          </a:pr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solidFill>
                <a:srgbClr val="0B506C"/>
              </a:solidFill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2700000">
            <a:off x="5964756" y="4797616"/>
            <a:ext cx="1001520" cy="1001520"/>
          </a:xfrm>
          <a:prstGeom prst="roundRect">
            <a:avLst/>
          </a:pr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42010" y="3075305"/>
            <a:ext cx="4356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40740" y="5104765"/>
            <a:ext cx="5149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252210" y="3099435"/>
            <a:ext cx="50990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3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202045" y="4944745"/>
            <a:ext cx="52641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Regular" panose="02060605060000020003" charset="0"/>
                <a:cs typeface="Superclarendon Regular" panose="02060605060000020003" charset="0"/>
              </a:rPr>
              <a:t>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4800000">
            <a:off x="9916160" y="4660900"/>
            <a:ext cx="5452745" cy="508889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4800000">
            <a:off x="10745470" y="5505450"/>
            <a:ext cx="3302635" cy="261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5100000">
            <a:off x="11477576" y="5778993"/>
            <a:ext cx="1142946" cy="11429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4742180" y="141605"/>
            <a:ext cx="7416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2A2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ПРОГРАММА РАЗВИТИЯ КАДРОВОГО ПОТЕНЦИАЛА МУНИЦИПАЛЬНОГО БЮДЖЕТНОГО ОБЩЕОБРАЗОВАТЕЛЬНОГО УЧРЕЖДЕНИЯ </a:t>
            </a:r>
            <a:endParaRPr lang="ru-RU" b="1" dirty="0" smtClean="0">
              <a:solidFill>
                <a:srgbClr val="2A26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clarendon Bold" panose="02060605060000020003" charset="0"/>
              <a:cs typeface="Superclarendon Bold" panose="02060605060000020003" charset="0"/>
            </a:endParaRPr>
          </a:p>
          <a:p>
            <a:pPr lvl="0" algn="ctr">
              <a:defRPr/>
            </a:pPr>
            <a:r>
              <a:rPr lang="en-US" b="1" dirty="0" smtClean="0">
                <a:solidFill>
                  <a:srgbClr val="2A2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“ </a:t>
            </a:r>
            <a:r>
              <a:rPr lang="en-US" b="1" dirty="0">
                <a:solidFill>
                  <a:srgbClr val="2A2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clarendon Bold" panose="02060605060000020003" charset="0"/>
                <a:cs typeface="Superclarendon Bold" panose="02060605060000020003" charset="0"/>
              </a:rPr>
              <a:t>ЦЕНТР ОБРАЗОВАНИЯ № 20” </a:t>
            </a:r>
            <a:endParaRPr kumimoji="0" lang="ru-RU" altLang="en-US" b="1" i="0" u="none" strike="noStrike" kern="1200" cap="none" spc="0" normalizeH="0" baseline="0" noProof="0" dirty="0">
              <a:ln>
                <a:noFill/>
              </a:ln>
              <a:solidFill>
                <a:srgbClr val="F67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perclarendon Bold" panose="02060605060000020003" charset="0"/>
              <a:ea typeface="Droid Sans Fallback" panose="020B0502000000000001" pitchFamily="50" charset="-128"/>
              <a:cs typeface="Superclarendon Bold" panose="02060605060000020003" charset="0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329180" y="-5133340"/>
            <a:ext cx="7081520" cy="7576820"/>
            <a:chOff x="5795" y="-6820"/>
            <a:chExt cx="11152" cy="11932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 rot="2700000">
              <a:off x="6065" y="-5770"/>
              <a:ext cx="10882" cy="10882"/>
            </a:xfrm>
            <a:prstGeom prst="roundRect">
              <a:avLst/>
            </a:prstGeom>
            <a:solidFill>
              <a:srgbClr val="02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 rot="2700000">
              <a:off x="5795" y="-6820"/>
              <a:ext cx="10882" cy="108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>
            <a:xfrm rot="2700000">
              <a:off x="10518" y="-2657"/>
              <a:ext cx="5313" cy="5313"/>
            </a:xfrm>
            <a:prstGeom prst="roundRect">
              <a:avLst/>
            </a:prstGeom>
            <a:solidFill>
              <a:srgbClr val="2A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768725" y="1356995"/>
            <a:ext cx="82804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i="1" dirty="0"/>
              <a:t>Партнеры реализации Программы:</a:t>
            </a:r>
            <a:endParaRPr lang="ru-RU" sz="2000" dirty="0"/>
          </a:p>
          <a:p>
            <a:pPr lvl="0"/>
            <a:r>
              <a:rPr lang="ru-RU" sz="2000" dirty="0" smtClean="0"/>
              <a:t>-ГОУ </a:t>
            </a:r>
            <a:r>
              <a:rPr lang="ru-RU" sz="2000" dirty="0"/>
              <a:t>ДПО ТО «Институт повышения квалификации и профессиональной переподготовки работников образования Тульской области»</a:t>
            </a:r>
          </a:p>
          <a:p>
            <a:pPr lvl="0"/>
            <a:r>
              <a:rPr lang="ru-RU" sz="2000" dirty="0" smtClean="0"/>
              <a:t>-МКУ </a:t>
            </a:r>
            <a:r>
              <a:rPr lang="ru-RU" sz="2000" dirty="0"/>
              <a:t>«Центр непрерывного повышения профессионального мастерства педагогических работников города Тулы»</a:t>
            </a:r>
          </a:p>
          <a:p>
            <a:r>
              <a:rPr lang="ru-RU" sz="2000" dirty="0" smtClean="0"/>
              <a:t>-Тульский </a:t>
            </a:r>
            <a:r>
              <a:rPr lang="ru-RU" sz="2000" dirty="0"/>
              <a:t>государственный педагогический университет имени Л.Н. Толстого</a:t>
            </a:r>
            <a:endParaRPr lang="en-US" altLang="zh-CN" sz="2000" dirty="0">
              <a:solidFill>
                <a:schemeClr val="tx1"/>
              </a:solidFill>
              <a:latin typeface="Times New Roman Regular" panose="02020603050405020304" charset="0"/>
              <a:ea typeface="Droid Sans Fallback" panose="020B0502000000000001" pitchFamily="50" charset="-128"/>
              <a:cs typeface="Times New Roman Regular" panose="02020603050405020304" charset="0"/>
              <a:sym typeface="Arial" panose="020B0604020202020204" pitchFamily="34" charset="0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 flipH="1">
            <a:off x="356870" y="3343758"/>
            <a:ext cx="9306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и этапы реализации:</a:t>
            </a:r>
          </a:p>
          <a:p>
            <a:r>
              <a:rPr lang="ru-RU" sz="2000" b="1" dirty="0" smtClean="0"/>
              <a:t>     </a:t>
            </a:r>
            <a:r>
              <a:rPr lang="en-US" sz="2000" b="1" dirty="0" smtClean="0"/>
              <a:t>I </a:t>
            </a:r>
            <a:r>
              <a:rPr lang="ru-RU" sz="2000" b="1" dirty="0" smtClean="0"/>
              <a:t>Э</a:t>
            </a:r>
            <a:r>
              <a:rPr lang="ru-RU" sz="2000" dirty="0" smtClean="0"/>
              <a:t>ТАП - </a:t>
            </a:r>
            <a:r>
              <a:rPr lang="ru-RU" sz="2000" dirty="0"/>
              <a:t>Диагностический. Подготовительный. 2022 - 2023 годы</a:t>
            </a:r>
          </a:p>
          <a:p>
            <a:r>
              <a:rPr lang="ru-RU" sz="2000" b="1" dirty="0" smtClean="0"/>
              <a:t>      </a:t>
            </a:r>
            <a:r>
              <a:rPr lang="en-US" sz="2000" b="1" dirty="0" smtClean="0"/>
              <a:t>II</a:t>
            </a:r>
            <a:r>
              <a:rPr lang="en-US" sz="2000" dirty="0" smtClean="0"/>
              <a:t> </a:t>
            </a:r>
            <a:r>
              <a:rPr lang="ru-RU" sz="2000" dirty="0"/>
              <a:t>ЭТАП - Основной. 2023 - 2025 годы</a:t>
            </a:r>
          </a:p>
          <a:p>
            <a:r>
              <a:rPr lang="ru-RU" sz="2000" b="1" dirty="0" smtClean="0"/>
              <a:t>        </a:t>
            </a:r>
            <a:r>
              <a:rPr lang="en-US" sz="2000" b="1" dirty="0" smtClean="0"/>
              <a:t>III</a:t>
            </a:r>
            <a:r>
              <a:rPr lang="en-US" sz="2000" dirty="0" smtClean="0"/>
              <a:t> </a:t>
            </a:r>
            <a:r>
              <a:rPr lang="ru-RU" sz="2000" dirty="0"/>
              <a:t>ЭТАП - Заключительный. 2025 – 2026 </a:t>
            </a:r>
            <a:r>
              <a:rPr lang="ru-RU" sz="2000" dirty="0" smtClean="0"/>
              <a:t>годы</a:t>
            </a:r>
          </a:p>
          <a:p>
            <a:pPr lvl="0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контроля исполнения:</a:t>
            </a:r>
          </a:p>
          <a:p>
            <a:pPr lvl="0"/>
            <a:r>
              <a:rPr lang="ru-RU" sz="2000" dirty="0"/>
              <a:t>Контроль исполнения Программы проводится по реперным точкам. Заключительный контроль – по окончанию срока реализации. Информация о ходе выполнения представляется исполнителями в установленном </a:t>
            </a:r>
            <a:r>
              <a:rPr lang="ru-RU" sz="2000" dirty="0" smtClean="0"/>
              <a:t>порядке.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Ответственные за реализацию Программы: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/>
              <a:t>Управленческая команда.</a:t>
            </a:r>
          </a:p>
          <a:p>
            <a:r>
              <a:rPr lang="ru-RU" sz="2000" dirty="0"/>
              <a:t>Координатор: </a:t>
            </a:r>
            <a:r>
              <a:rPr lang="ru-RU" sz="2000" dirty="0" err="1"/>
              <a:t>Пацукова</a:t>
            </a:r>
            <a:r>
              <a:rPr lang="ru-RU" sz="2000" dirty="0"/>
              <a:t> Л.В., заместитель директора по УВР, ведущий наставник</a:t>
            </a:r>
            <a:endParaRPr lang="en-US" altLang="zh-CN" sz="2000" dirty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10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/>
          <p:nvPr/>
        </p:nvSpPr>
        <p:spPr>
          <a:xfrm rot="4800000">
            <a:off x="9916160" y="4660900"/>
            <a:ext cx="5452745" cy="5088890"/>
          </a:xfrm>
          <a:prstGeom prst="roundRect">
            <a:avLst/>
          </a:pr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 rot="4800000">
            <a:off x="10745470" y="5505450"/>
            <a:ext cx="3302635" cy="261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rot="5100000">
            <a:off x="11477576" y="5778993"/>
            <a:ext cx="1142946" cy="11429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 flipH="1">
            <a:off x="4742180" y="141605"/>
            <a:ext cx="74161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Цель реализации Программы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329180" y="-5133340"/>
            <a:ext cx="7081520" cy="7576820"/>
            <a:chOff x="5795" y="-6820"/>
            <a:chExt cx="11152" cy="11932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 rot="2700000">
              <a:off x="6065" y="-5770"/>
              <a:ext cx="10882" cy="10882"/>
            </a:xfrm>
            <a:prstGeom prst="roundRect">
              <a:avLst/>
            </a:prstGeom>
            <a:solidFill>
              <a:srgbClr val="02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 rot="2700000">
              <a:off x="5795" y="-6820"/>
              <a:ext cx="10882" cy="108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>
            <a:xfrm rot="2700000">
              <a:off x="10518" y="-2657"/>
              <a:ext cx="5313" cy="5313"/>
            </a:xfrm>
            <a:prstGeom prst="roundRect">
              <a:avLst/>
            </a:prstGeom>
            <a:solidFill>
              <a:srgbClr val="2A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768725" y="1356995"/>
            <a:ext cx="8280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altLang="zh-CN" sz="2400" dirty="0">
                <a:solidFill>
                  <a:schemeClr val="tx1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Программа разработана с целью обеспечения снижения дефицита педагогов в </a:t>
            </a:r>
            <a:r>
              <a:rPr lang="en-US" altLang="zh-CN" sz="2400" dirty="0" err="1">
                <a:solidFill>
                  <a:schemeClr val="tx1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центре</a:t>
            </a:r>
            <a:r>
              <a:rPr lang="en-US" altLang="zh-CN" sz="2400" dirty="0">
                <a:solidFill>
                  <a:schemeClr val="tx1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образования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, в </a:t>
            </a:r>
            <a:r>
              <a:rPr lang="en-US" altLang="zh-CN" sz="2400" dirty="0">
                <a:solidFill>
                  <a:schemeClr val="tx1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том числе, за счет повышения престижа профессии, </a:t>
            </a:r>
            <a:endParaRPr lang="ru-RU" altLang="zh-CN" sz="2400" dirty="0" smtClean="0">
              <a:solidFill>
                <a:schemeClr val="tx1"/>
              </a:solidFill>
              <a:latin typeface="Times New Roman Regular" panose="02020603050405020304" charset="0"/>
              <a:ea typeface="Droid Sans Fallback" panose="020B0502000000000001" pitchFamily="50" charset="-128"/>
              <a:cs typeface="Times New Roman Regular" panose="02020603050405020304" charset="0"/>
              <a:sym typeface="Arial" panose="020B0604020202020204" pitchFamily="34" charset="0"/>
            </a:endParaRPr>
          </a:p>
          <a:p>
            <a:pPr lvl="0" algn="just"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а </a:t>
            </a:r>
            <a:r>
              <a:rPr lang="en-US" altLang="zh-CN" sz="2400" dirty="0">
                <a:solidFill>
                  <a:schemeClr val="tx1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также для повышения профессионализма кадров и, как следствие, улучшения качества образования.</a:t>
            </a:r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 flipH="1">
            <a:off x="356870" y="3510347"/>
            <a:ext cx="9306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altLang="zh-CN" sz="2400" dirty="0" smtClean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-</a:t>
            </a:r>
            <a:r>
              <a:rPr lang="en-US" altLang="zh-CN" sz="2400" dirty="0" err="1" smtClean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Программа</a:t>
            </a:r>
            <a:r>
              <a:rPr lang="en-US" altLang="zh-CN" sz="2400" dirty="0" smtClean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будет развиваться и дополняться в соответствии с результатами участников и данными, полученными в процессе работы. </a:t>
            </a:r>
            <a:endParaRPr lang="ru-RU" altLang="zh-CN" sz="2400" dirty="0" smtClean="0">
              <a:solidFill>
                <a:srgbClr val="2A2625"/>
              </a:solidFill>
              <a:latin typeface="Times New Roman Regular" panose="02020603050405020304" charset="0"/>
              <a:ea typeface="Droid Sans Fallback" panose="020B0502000000000001" pitchFamily="50" charset="-128"/>
              <a:cs typeface="Times New Roman Regular" panose="02020603050405020304" charset="0"/>
              <a:sym typeface="Arial" panose="020B0604020202020204" pitchFamily="34" charset="0"/>
            </a:endParaRPr>
          </a:p>
          <a:p>
            <a:pPr lvl="0" algn="just">
              <a:defRPr/>
            </a:pPr>
            <a:r>
              <a:rPr lang="ru-RU" altLang="zh-CN" sz="2400" dirty="0" smtClean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-</a:t>
            </a:r>
            <a:r>
              <a:rPr lang="en-US" altLang="zh-CN" sz="2400" dirty="0" err="1" smtClean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По</a:t>
            </a:r>
            <a:r>
              <a:rPr lang="en-US" altLang="zh-CN" sz="2400" dirty="0" smtClean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мере автоматизации деятельности по одним направлениям будет стартовать деятельность по другим. </a:t>
            </a:r>
            <a:endParaRPr lang="ru-RU" altLang="zh-CN" sz="2400" dirty="0" smtClean="0">
              <a:solidFill>
                <a:srgbClr val="2A2625"/>
              </a:solidFill>
              <a:latin typeface="Times New Roman Regular" panose="02020603050405020304" charset="0"/>
              <a:ea typeface="Droid Sans Fallback" panose="020B0502000000000001" pitchFamily="50" charset="-128"/>
              <a:cs typeface="Times New Roman Regular" panose="02020603050405020304" charset="0"/>
              <a:sym typeface="Arial" panose="020B0604020202020204" pitchFamily="34" charset="0"/>
            </a:endParaRPr>
          </a:p>
          <a:p>
            <a:pPr lvl="0" algn="just">
              <a:defRPr/>
            </a:pPr>
            <a:r>
              <a:rPr lang="ru-RU" altLang="zh-CN" sz="2400" dirty="0" smtClean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-</a:t>
            </a:r>
            <a:r>
              <a:rPr lang="en-US" altLang="zh-CN" sz="2400" dirty="0" err="1" smtClean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Реализация</a:t>
            </a:r>
            <a:r>
              <a:rPr lang="en-US" altLang="zh-CN" sz="2400" dirty="0" smtClean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2A2625"/>
                </a:solidFill>
                <a:latin typeface="Times New Roman Regular" panose="02020603050405020304" charset="0"/>
                <a:ea typeface="Droid Sans Fallback" panose="020B0502000000000001" pitchFamily="50" charset="-128"/>
                <a:cs typeface="Times New Roman Regular" panose="02020603050405020304" charset="0"/>
                <a:sym typeface="Arial" panose="020B0604020202020204" pitchFamily="34" charset="0"/>
              </a:rPr>
              <a:t>данной программы позволит разработать и апробировать эффективную систему привлечения и развития педагогических кадров, популяризации профессии учителя и повышения авторитета работников образования.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90220" y="693420"/>
            <a:ext cx="2512060" cy="5341620"/>
            <a:chOff x="237" y="1288"/>
            <a:chExt cx="3956" cy="8412"/>
          </a:xfrm>
        </p:grpSpPr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237" y="1288"/>
              <a:ext cx="3956" cy="8412"/>
            </a:xfrm>
            <a:custGeom>
              <a:avLst/>
              <a:gdLst>
                <a:gd name="T0" fmla="*/ 128 w 149"/>
                <a:gd name="T1" fmla="*/ 208 h 208"/>
                <a:gd name="T2" fmla="*/ 21 w 149"/>
                <a:gd name="T3" fmla="*/ 208 h 208"/>
                <a:gd name="T4" fmla="*/ 0 w 149"/>
                <a:gd name="T5" fmla="*/ 187 h 208"/>
                <a:gd name="T6" fmla="*/ 0 w 149"/>
                <a:gd name="T7" fmla="*/ 21 h 208"/>
                <a:gd name="T8" fmla="*/ 21 w 149"/>
                <a:gd name="T9" fmla="*/ 0 h 208"/>
                <a:gd name="T10" fmla="*/ 128 w 149"/>
                <a:gd name="T11" fmla="*/ 0 h 208"/>
                <a:gd name="T12" fmla="*/ 149 w 149"/>
                <a:gd name="T13" fmla="*/ 21 h 208"/>
                <a:gd name="T14" fmla="*/ 149 w 149"/>
                <a:gd name="T15" fmla="*/ 187 h 208"/>
                <a:gd name="T16" fmla="*/ 128 w 149"/>
                <a:gd name="T1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08">
                  <a:moveTo>
                    <a:pt x="128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10" y="208"/>
                    <a:pt x="0" y="199"/>
                    <a:pt x="0" y="18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0" y="0"/>
                    <a:pt x="149" y="9"/>
                    <a:pt x="149" y="21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99"/>
                    <a:pt x="140" y="208"/>
                    <a:pt x="128" y="208"/>
                  </a:cubicBezTo>
                  <a:close/>
                </a:path>
              </a:pathLst>
            </a:custGeom>
            <a:solidFill>
              <a:srgbClr val="F67654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 bwMode="auto">
            <a:xfrm>
              <a:off x="774" y="1427"/>
              <a:ext cx="2911" cy="979"/>
            </a:xfrm>
            <a:custGeom>
              <a:avLst/>
              <a:gdLst>
                <a:gd name="T0" fmla="*/ 1135 w 1135"/>
                <a:gd name="T1" fmla="*/ 1129 h 1400"/>
                <a:gd name="T2" fmla="*/ 567 w 1135"/>
                <a:gd name="T3" fmla="*/ 1400 h 1400"/>
                <a:gd name="T4" fmla="*/ 0 w 1135"/>
                <a:gd name="T5" fmla="*/ 1129 h 1400"/>
                <a:gd name="T6" fmla="*/ 0 w 1135"/>
                <a:gd name="T7" fmla="*/ 0 h 1400"/>
                <a:gd name="T8" fmla="*/ 1135 w 1135"/>
                <a:gd name="T9" fmla="*/ 0 h 1400"/>
                <a:gd name="T10" fmla="*/ 1135 w 1135"/>
                <a:gd name="T11" fmla="*/ 1129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5" h="1400">
                  <a:moveTo>
                    <a:pt x="1135" y="1129"/>
                  </a:moveTo>
                  <a:lnTo>
                    <a:pt x="567" y="1400"/>
                  </a:lnTo>
                  <a:lnTo>
                    <a:pt x="0" y="1129"/>
                  </a:lnTo>
                  <a:lnTo>
                    <a:pt x="0" y="0"/>
                  </a:lnTo>
                  <a:lnTo>
                    <a:pt x="1135" y="0"/>
                  </a:lnTo>
                  <a:lnTo>
                    <a:pt x="1135" y="1129"/>
                  </a:lnTo>
                  <a:close/>
                </a:path>
              </a:pathLst>
            </a:custGeom>
            <a:solidFill>
              <a:srgbClr val="F67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ru-RU" altLang="zh-CN" sz="2800" dirty="0">
                  <a:solidFill>
                    <a:schemeClr val="bg1"/>
                  </a:solidFill>
                  <a:latin typeface="Superclarendon Regular" panose="02060605060000020003" charset="0"/>
                  <a:cs typeface="Superclarendon Regular" panose="02060605060000020003" charset="0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稻壳儿春秋广告/盗版必究        原创来源：http://chn.docer.com/works?userid=199329941#!/work_time"/>
            <p:cNvSpPr/>
            <p:nvPr/>
          </p:nvSpPr>
          <p:spPr bwMode="auto">
            <a:xfrm>
              <a:off x="952" y="8991"/>
              <a:ext cx="2480" cy="460"/>
            </a:xfrm>
            <a:custGeom>
              <a:avLst/>
              <a:gdLst>
                <a:gd name="T0" fmla="*/ 82 w 91"/>
                <a:gd name="T1" fmla="*/ 17 h 17"/>
                <a:gd name="T2" fmla="*/ 8 w 91"/>
                <a:gd name="T3" fmla="*/ 17 h 17"/>
                <a:gd name="T4" fmla="*/ 0 w 91"/>
                <a:gd name="T5" fmla="*/ 9 h 17"/>
                <a:gd name="T6" fmla="*/ 0 w 91"/>
                <a:gd name="T7" fmla="*/ 9 h 17"/>
                <a:gd name="T8" fmla="*/ 8 w 91"/>
                <a:gd name="T9" fmla="*/ 0 h 17"/>
                <a:gd name="T10" fmla="*/ 82 w 91"/>
                <a:gd name="T11" fmla="*/ 0 h 17"/>
                <a:gd name="T12" fmla="*/ 91 w 91"/>
                <a:gd name="T13" fmla="*/ 9 h 17"/>
                <a:gd name="T14" fmla="*/ 91 w 91"/>
                <a:gd name="T15" fmla="*/ 9 h 17"/>
                <a:gd name="T16" fmla="*/ 82 w 9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7">
                  <a:moveTo>
                    <a:pt x="82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1" y="4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14"/>
                    <a:pt x="87" y="17"/>
                    <a:pt x="82" y="17"/>
                  </a:cubicBezTo>
                  <a:close/>
                </a:path>
              </a:pathLst>
            </a:custGeom>
            <a:solidFill>
              <a:srgbClr val="F67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 txBox="1"/>
            <p:nvPr/>
          </p:nvSpPr>
          <p:spPr>
            <a:xfrm>
              <a:off x="306" y="2741"/>
              <a:ext cx="3840" cy="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Работа с педагогами центра образования, имеющими педагогический стаж более 3 лет, квалификационную категорию и не имеющими статус молодого специалиста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7560" y="817880"/>
            <a:ext cx="2623185" cy="3494405"/>
            <a:chOff x="5410" y="2205"/>
            <a:chExt cx="4131" cy="5503"/>
          </a:xfrm>
        </p:grpSpPr>
        <p:sp>
          <p:nvSpPr>
            <p:cNvPr id="22" name="稻壳儿春秋广告/盗版必究        原创来源：http://chn.docer.com/works?userid=199329941#!/work_time"/>
            <p:cNvSpPr/>
            <p:nvPr/>
          </p:nvSpPr>
          <p:spPr bwMode="auto">
            <a:xfrm>
              <a:off x="5410" y="2205"/>
              <a:ext cx="4131" cy="5503"/>
            </a:xfrm>
            <a:custGeom>
              <a:avLst/>
              <a:gdLst>
                <a:gd name="T0" fmla="*/ 128 w 149"/>
                <a:gd name="T1" fmla="*/ 208 h 208"/>
                <a:gd name="T2" fmla="*/ 21 w 149"/>
                <a:gd name="T3" fmla="*/ 208 h 208"/>
                <a:gd name="T4" fmla="*/ 0 w 149"/>
                <a:gd name="T5" fmla="*/ 187 h 208"/>
                <a:gd name="T6" fmla="*/ 0 w 149"/>
                <a:gd name="T7" fmla="*/ 21 h 208"/>
                <a:gd name="T8" fmla="*/ 21 w 149"/>
                <a:gd name="T9" fmla="*/ 0 h 208"/>
                <a:gd name="T10" fmla="*/ 128 w 149"/>
                <a:gd name="T11" fmla="*/ 0 h 208"/>
                <a:gd name="T12" fmla="*/ 149 w 149"/>
                <a:gd name="T13" fmla="*/ 21 h 208"/>
                <a:gd name="T14" fmla="*/ 149 w 149"/>
                <a:gd name="T15" fmla="*/ 187 h 208"/>
                <a:gd name="T16" fmla="*/ 128 w 149"/>
                <a:gd name="T1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08">
                  <a:moveTo>
                    <a:pt x="128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10" y="208"/>
                    <a:pt x="0" y="199"/>
                    <a:pt x="0" y="18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0" y="0"/>
                    <a:pt x="149" y="9"/>
                    <a:pt x="149" y="21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99"/>
                    <a:pt x="140" y="208"/>
                    <a:pt x="128" y="208"/>
                  </a:cubicBezTo>
                  <a:close/>
                </a:path>
              </a:pathLst>
            </a:custGeom>
            <a:solidFill>
              <a:srgbClr val="0B506C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稻壳儿春秋广告/盗版必究        原创来源：http://chn.docer.com/works?userid=199329941#!/work_time"/>
            <p:cNvSpPr/>
            <p:nvPr/>
          </p:nvSpPr>
          <p:spPr bwMode="auto">
            <a:xfrm>
              <a:off x="5958" y="2414"/>
              <a:ext cx="3072" cy="919"/>
            </a:xfrm>
            <a:custGeom>
              <a:avLst/>
              <a:gdLst>
                <a:gd name="T0" fmla="*/ 1135 w 1135"/>
                <a:gd name="T1" fmla="*/ 1129 h 1400"/>
                <a:gd name="T2" fmla="*/ 567 w 1135"/>
                <a:gd name="T3" fmla="*/ 1400 h 1400"/>
                <a:gd name="T4" fmla="*/ 0 w 1135"/>
                <a:gd name="T5" fmla="*/ 1129 h 1400"/>
                <a:gd name="T6" fmla="*/ 0 w 1135"/>
                <a:gd name="T7" fmla="*/ 0 h 1400"/>
                <a:gd name="T8" fmla="*/ 1135 w 1135"/>
                <a:gd name="T9" fmla="*/ 0 h 1400"/>
                <a:gd name="T10" fmla="*/ 1135 w 1135"/>
                <a:gd name="T11" fmla="*/ 1129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5" h="1400">
                  <a:moveTo>
                    <a:pt x="1135" y="1129"/>
                  </a:moveTo>
                  <a:lnTo>
                    <a:pt x="567" y="1400"/>
                  </a:lnTo>
                  <a:lnTo>
                    <a:pt x="0" y="1129"/>
                  </a:lnTo>
                  <a:lnTo>
                    <a:pt x="0" y="0"/>
                  </a:lnTo>
                  <a:lnTo>
                    <a:pt x="1135" y="0"/>
                  </a:lnTo>
                  <a:lnTo>
                    <a:pt x="1135" y="1129"/>
                  </a:lnTo>
                  <a:close/>
                </a:path>
              </a:pathLst>
            </a:custGeom>
            <a:solidFill>
              <a:srgbClr val="0B50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ru-RU" altLang="zh-CN" sz="2800" dirty="0">
                  <a:solidFill>
                    <a:schemeClr val="bg1"/>
                  </a:solidFill>
                  <a:latin typeface="Superclarendon Regular" panose="02060605060000020003" charset="0"/>
                  <a:cs typeface="Superclarendon Regular" panose="02060605060000020003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稻壳儿春秋广告/盗版必究        原创来源：http://chn.docer.com/works?userid=199329941#!/work_time"/>
            <p:cNvSpPr txBox="1"/>
            <p:nvPr/>
          </p:nvSpPr>
          <p:spPr>
            <a:xfrm>
              <a:off x="5588" y="3569"/>
              <a:ext cx="3840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Работа</a:t>
              </a: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 с </a:t>
              </a:r>
              <a:r>
                <a:rPr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молодыми</a:t>
              </a: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специалистами</a:t>
              </a: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 и </a:t>
              </a:r>
              <a:r>
                <a:rPr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студентами</a:t>
              </a: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работающими</a:t>
              </a: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 в </a:t>
              </a:r>
              <a:r>
                <a:rPr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центре</a:t>
              </a:r>
              <a:r>
                <a:rPr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образования</a:t>
              </a:r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75070" y="817880"/>
            <a:ext cx="2619375" cy="3493770"/>
            <a:chOff x="8933" y="1427"/>
            <a:chExt cx="4125" cy="5502"/>
          </a:xfrm>
        </p:grpSpPr>
        <p:sp>
          <p:nvSpPr>
            <p:cNvPr id="29" name="稻壳儿春秋广告/盗版必究        原创来源：http://chn.docer.com/works?userid=199329941#!/work_time"/>
            <p:cNvSpPr/>
            <p:nvPr/>
          </p:nvSpPr>
          <p:spPr bwMode="auto">
            <a:xfrm>
              <a:off x="8933" y="1427"/>
              <a:ext cx="4125" cy="5502"/>
            </a:xfrm>
            <a:custGeom>
              <a:avLst/>
              <a:gdLst>
                <a:gd name="T0" fmla="*/ 128 w 149"/>
                <a:gd name="T1" fmla="*/ 208 h 208"/>
                <a:gd name="T2" fmla="*/ 21 w 149"/>
                <a:gd name="T3" fmla="*/ 208 h 208"/>
                <a:gd name="T4" fmla="*/ 0 w 149"/>
                <a:gd name="T5" fmla="*/ 187 h 208"/>
                <a:gd name="T6" fmla="*/ 0 w 149"/>
                <a:gd name="T7" fmla="*/ 21 h 208"/>
                <a:gd name="T8" fmla="*/ 21 w 149"/>
                <a:gd name="T9" fmla="*/ 0 h 208"/>
                <a:gd name="T10" fmla="*/ 128 w 149"/>
                <a:gd name="T11" fmla="*/ 0 h 208"/>
                <a:gd name="T12" fmla="*/ 149 w 149"/>
                <a:gd name="T13" fmla="*/ 21 h 208"/>
                <a:gd name="T14" fmla="*/ 149 w 149"/>
                <a:gd name="T15" fmla="*/ 187 h 208"/>
                <a:gd name="T16" fmla="*/ 128 w 149"/>
                <a:gd name="T1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08">
                  <a:moveTo>
                    <a:pt x="128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10" y="208"/>
                    <a:pt x="0" y="199"/>
                    <a:pt x="0" y="18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0" y="0"/>
                    <a:pt x="149" y="9"/>
                    <a:pt x="149" y="21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99"/>
                    <a:pt x="140" y="208"/>
                    <a:pt x="128" y="208"/>
                  </a:cubicBezTo>
                  <a:close/>
                </a:path>
              </a:pathLst>
            </a:custGeom>
            <a:solidFill>
              <a:srgbClr val="02868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稻壳儿春秋广告/盗版必究        原创来源：http://chn.docer.com/works?userid=199329941#!/work_time"/>
            <p:cNvSpPr/>
            <p:nvPr/>
          </p:nvSpPr>
          <p:spPr bwMode="auto">
            <a:xfrm>
              <a:off x="9577" y="1622"/>
              <a:ext cx="2838" cy="933"/>
            </a:xfrm>
            <a:custGeom>
              <a:avLst/>
              <a:gdLst>
                <a:gd name="T0" fmla="*/ 1135 w 1135"/>
                <a:gd name="T1" fmla="*/ 1129 h 1400"/>
                <a:gd name="T2" fmla="*/ 567 w 1135"/>
                <a:gd name="T3" fmla="*/ 1400 h 1400"/>
                <a:gd name="T4" fmla="*/ 0 w 1135"/>
                <a:gd name="T5" fmla="*/ 1129 h 1400"/>
                <a:gd name="T6" fmla="*/ 0 w 1135"/>
                <a:gd name="T7" fmla="*/ 0 h 1400"/>
                <a:gd name="T8" fmla="*/ 1135 w 1135"/>
                <a:gd name="T9" fmla="*/ 0 h 1400"/>
                <a:gd name="T10" fmla="*/ 1135 w 1135"/>
                <a:gd name="T11" fmla="*/ 1129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5" h="1400">
                  <a:moveTo>
                    <a:pt x="1135" y="1129"/>
                  </a:moveTo>
                  <a:lnTo>
                    <a:pt x="567" y="1400"/>
                  </a:lnTo>
                  <a:lnTo>
                    <a:pt x="0" y="1129"/>
                  </a:lnTo>
                  <a:lnTo>
                    <a:pt x="0" y="0"/>
                  </a:lnTo>
                  <a:lnTo>
                    <a:pt x="1135" y="0"/>
                  </a:lnTo>
                  <a:lnTo>
                    <a:pt x="1135" y="1129"/>
                  </a:lnTo>
                  <a:close/>
                </a:path>
              </a:pathLst>
            </a:custGeom>
            <a:solidFill>
              <a:srgbClr val="0286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ru-RU" altLang="zh-CN" sz="2800" dirty="0">
                  <a:solidFill>
                    <a:schemeClr val="bg1"/>
                  </a:solidFill>
                  <a:latin typeface="Superclarendon Regular" panose="02060605060000020003" charset="0"/>
                  <a:cs typeface="Superclarendon Regular" panose="02060605060000020003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稻壳儿春秋广告/盗版必究        原创来源：http://chn.docer.com/works?userid=199329941#!/work_time"/>
            <p:cNvSpPr/>
            <p:nvPr/>
          </p:nvSpPr>
          <p:spPr bwMode="auto">
            <a:xfrm>
              <a:off x="9845" y="5535"/>
              <a:ext cx="2480" cy="460"/>
            </a:xfrm>
            <a:custGeom>
              <a:avLst/>
              <a:gdLst>
                <a:gd name="T0" fmla="*/ 82 w 91"/>
                <a:gd name="T1" fmla="*/ 17 h 17"/>
                <a:gd name="T2" fmla="*/ 8 w 91"/>
                <a:gd name="T3" fmla="*/ 17 h 17"/>
                <a:gd name="T4" fmla="*/ 0 w 91"/>
                <a:gd name="T5" fmla="*/ 9 h 17"/>
                <a:gd name="T6" fmla="*/ 0 w 91"/>
                <a:gd name="T7" fmla="*/ 9 h 17"/>
                <a:gd name="T8" fmla="*/ 8 w 91"/>
                <a:gd name="T9" fmla="*/ 0 h 17"/>
                <a:gd name="T10" fmla="*/ 82 w 91"/>
                <a:gd name="T11" fmla="*/ 0 h 17"/>
                <a:gd name="T12" fmla="*/ 91 w 91"/>
                <a:gd name="T13" fmla="*/ 9 h 17"/>
                <a:gd name="T14" fmla="*/ 91 w 91"/>
                <a:gd name="T15" fmla="*/ 9 h 17"/>
                <a:gd name="T16" fmla="*/ 82 w 9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7">
                  <a:moveTo>
                    <a:pt x="82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1" y="4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14"/>
                    <a:pt x="87" y="17"/>
                    <a:pt x="82" y="17"/>
                  </a:cubicBezTo>
                  <a:close/>
                </a:path>
              </a:pathLst>
            </a:custGeom>
            <a:solidFill>
              <a:srgbClr val="0286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稻壳儿春秋广告/盗版必究        原创来源：http://chn.docer.com/works?userid=199329941#!/work_time"/>
            <p:cNvSpPr txBox="1"/>
            <p:nvPr/>
          </p:nvSpPr>
          <p:spPr>
            <a:xfrm>
              <a:off x="9165" y="2753"/>
              <a:ext cx="3840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Работа с учителями, </a:t>
              </a:r>
            </a:p>
            <a:p>
              <a:pPr algn="ctr">
                <a:lnSpc>
                  <a:spcPct val="150000"/>
                </a:lnSpc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не имеющими квалификационной категории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208770" y="906145"/>
            <a:ext cx="2581275" cy="3457575"/>
            <a:chOff x="13974" y="1427"/>
            <a:chExt cx="4065" cy="5445"/>
          </a:xfrm>
        </p:grpSpPr>
        <p:sp>
          <p:nvSpPr>
            <p:cNvPr id="35" name="稻壳儿春秋广告/盗版必究        原创来源：http://chn.docer.com/works?userid=199329941#!/work_time"/>
            <p:cNvSpPr/>
            <p:nvPr/>
          </p:nvSpPr>
          <p:spPr bwMode="auto">
            <a:xfrm>
              <a:off x="13974" y="1427"/>
              <a:ext cx="4065" cy="5445"/>
            </a:xfrm>
            <a:custGeom>
              <a:avLst/>
              <a:gdLst>
                <a:gd name="T0" fmla="*/ 128 w 149"/>
                <a:gd name="T1" fmla="*/ 208 h 208"/>
                <a:gd name="T2" fmla="*/ 21 w 149"/>
                <a:gd name="T3" fmla="*/ 208 h 208"/>
                <a:gd name="T4" fmla="*/ 0 w 149"/>
                <a:gd name="T5" fmla="*/ 187 h 208"/>
                <a:gd name="T6" fmla="*/ 0 w 149"/>
                <a:gd name="T7" fmla="*/ 21 h 208"/>
                <a:gd name="T8" fmla="*/ 21 w 149"/>
                <a:gd name="T9" fmla="*/ 0 h 208"/>
                <a:gd name="T10" fmla="*/ 128 w 149"/>
                <a:gd name="T11" fmla="*/ 0 h 208"/>
                <a:gd name="T12" fmla="*/ 149 w 149"/>
                <a:gd name="T13" fmla="*/ 21 h 208"/>
                <a:gd name="T14" fmla="*/ 149 w 149"/>
                <a:gd name="T15" fmla="*/ 187 h 208"/>
                <a:gd name="T16" fmla="*/ 128 w 149"/>
                <a:gd name="T1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08">
                  <a:moveTo>
                    <a:pt x="128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10" y="208"/>
                    <a:pt x="0" y="199"/>
                    <a:pt x="0" y="18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0" y="0"/>
                    <a:pt x="149" y="9"/>
                    <a:pt x="149" y="21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99"/>
                    <a:pt x="140" y="208"/>
                    <a:pt x="128" y="208"/>
                  </a:cubicBezTo>
                  <a:close/>
                </a:path>
              </a:pathLst>
            </a:custGeom>
            <a:solidFill>
              <a:srgbClr val="2A2625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稻壳儿春秋广告/盗版必究        原创来源：http://chn.docer.com/works?userid=199329941#!/work_time"/>
            <p:cNvSpPr/>
            <p:nvPr/>
          </p:nvSpPr>
          <p:spPr bwMode="auto">
            <a:xfrm>
              <a:off x="14653" y="1622"/>
              <a:ext cx="2838" cy="912"/>
            </a:xfrm>
            <a:custGeom>
              <a:avLst/>
              <a:gdLst>
                <a:gd name="T0" fmla="*/ 1135 w 1135"/>
                <a:gd name="T1" fmla="*/ 1129 h 1400"/>
                <a:gd name="T2" fmla="*/ 567 w 1135"/>
                <a:gd name="T3" fmla="*/ 1400 h 1400"/>
                <a:gd name="T4" fmla="*/ 0 w 1135"/>
                <a:gd name="T5" fmla="*/ 1129 h 1400"/>
                <a:gd name="T6" fmla="*/ 0 w 1135"/>
                <a:gd name="T7" fmla="*/ 0 h 1400"/>
                <a:gd name="T8" fmla="*/ 1135 w 1135"/>
                <a:gd name="T9" fmla="*/ 0 h 1400"/>
                <a:gd name="T10" fmla="*/ 1135 w 1135"/>
                <a:gd name="T11" fmla="*/ 1129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5" h="1400">
                  <a:moveTo>
                    <a:pt x="1135" y="1129"/>
                  </a:moveTo>
                  <a:lnTo>
                    <a:pt x="567" y="1400"/>
                  </a:lnTo>
                  <a:lnTo>
                    <a:pt x="0" y="1129"/>
                  </a:lnTo>
                  <a:lnTo>
                    <a:pt x="0" y="0"/>
                  </a:lnTo>
                  <a:lnTo>
                    <a:pt x="1135" y="0"/>
                  </a:lnTo>
                  <a:lnTo>
                    <a:pt x="1135" y="1129"/>
                  </a:lnTo>
                  <a:close/>
                </a:path>
              </a:pathLst>
            </a:custGeom>
            <a:solidFill>
              <a:srgbClr val="2A26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ru-RU" altLang="zh-CN" sz="2800" dirty="0">
                  <a:solidFill>
                    <a:schemeClr val="bg1"/>
                  </a:solidFill>
                  <a:latin typeface="Superclarendon Regular" panose="02060605060000020003" charset="0"/>
                  <a:cs typeface="Superclarendon Regular" panose="02060605060000020003" charset="0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7" name="稻壳儿春秋广告/盗版必究        原创来源：http://chn.docer.com/works?userid=199329941#!/work_time"/>
            <p:cNvSpPr/>
            <p:nvPr/>
          </p:nvSpPr>
          <p:spPr bwMode="auto">
            <a:xfrm>
              <a:off x="14832" y="5822"/>
              <a:ext cx="2480" cy="460"/>
            </a:xfrm>
            <a:custGeom>
              <a:avLst/>
              <a:gdLst>
                <a:gd name="T0" fmla="*/ 82 w 91"/>
                <a:gd name="T1" fmla="*/ 17 h 17"/>
                <a:gd name="T2" fmla="*/ 8 w 91"/>
                <a:gd name="T3" fmla="*/ 17 h 17"/>
                <a:gd name="T4" fmla="*/ 0 w 91"/>
                <a:gd name="T5" fmla="*/ 9 h 17"/>
                <a:gd name="T6" fmla="*/ 0 w 91"/>
                <a:gd name="T7" fmla="*/ 9 h 17"/>
                <a:gd name="T8" fmla="*/ 8 w 91"/>
                <a:gd name="T9" fmla="*/ 0 h 17"/>
                <a:gd name="T10" fmla="*/ 82 w 91"/>
                <a:gd name="T11" fmla="*/ 0 h 17"/>
                <a:gd name="T12" fmla="*/ 91 w 91"/>
                <a:gd name="T13" fmla="*/ 9 h 17"/>
                <a:gd name="T14" fmla="*/ 91 w 91"/>
                <a:gd name="T15" fmla="*/ 9 h 17"/>
                <a:gd name="T16" fmla="*/ 82 w 9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7">
                  <a:moveTo>
                    <a:pt x="82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1" y="4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14"/>
                    <a:pt x="87" y="17"/>
                    <a:pt x="82" y="17"/>
                  </a:cubicBezTo>
                  <a:close/>
                </a:path>
              </a:pathLst>
            </a:custGeom>
            <a:solidFill>
              <a:srgbClr val="2A26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稻壳儿春秋广告/盗版必究        原创来源：http://chn.docer.com/works?userid=199329941#!/work_time"/>
            <p:cNvSpPr txBox="1"/>
            <p:nvPr/>
          </p:nvSpPr>
          <p:spPr>
            <a:xfrm>
              <a:off x="14087" y="2652"/>
              <a:ext cx="3840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Droid Sans Fallback" panose="020B0502000000000001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Работа с обучающимися, в том числе направленная на их привлечение в профессию учителя</a:t>
              </a:r>
            </a:p>
          </p:txBody>
        </p:sp>
      </p:grpSp>
      <p:sp>
        <p:nvSpPr>
          <p:cNvPr id="3" name="稻壳儿春秋广告/盗版必究        原创来源：http://chn.docer.com/works?userid=199329941#!/work_time"/>
          <p:cNvSpPr txBox="1"/>
          <p:nvPr/>
        </p:nvSpPr>
        <p:spPr>
          <a:xfrm flipH="1">
            <a:off x="2179320" y="64135"/>
            <a:ext cx="9050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Задачи и направления работы</a:t>
            </a:r>
          </a:p>
        </p:txBody>
      </p:sp>
      <p:sp>
        <p:nvSpPr>
          <p:cNvPr id="13" name="稻壳儿春秋广告/盗版必究        原创来源：http://chn.docer.com/works?userid=199329941#!/work_time"/>
          <p:cNvSpPr/>
          <p:nvPr/>
        </p:nvSpPr>
        <p:spPr bwMode="auto">
          <a:xfrm>
            <a:off x="4276725" y="4658995"/>
            <a:ext cx="2683510" cy="1971675"/>
          </a:xfrm>
          <a:custGeom>
            <a:avLst/>
            <a:gdLst>
              <a:gd name="T0" fmla="*/ 128 w 149"/>
              <a:gd name="T1" fmla="*/ 208 h 208"/>
              <a:gd name="T2" fmla="*/ 21 w 149"/>
              <a:gd name="T3" fmla="*/ 208 h 208"/>
              <a:gd name="T4" fmla="*/ 0 w 149"/>
              <a:gd name="T5" fmla="*/ 187 h 208"/>
              <a:gd name="T6" fmla="*/ 0 w 149"/>
              <a:gd name="T7" fmla="*/ 21 h 208"/>
              <a:gd name="T8" fmla="*/ 21 w 149"/>
              <a:gd name="T9" fmla="*/ 0 h 208"/>
              <a:gd name="T10" fmla="*/ 128 w 149"/>
              <a:gd name="T11" fmla="*/ 0 h 208"/>
              <a:gd name="T12" fmla="*/ 149 w 149"/>
              <a:gd name="T13" fmla="*/ 21 h 208"/>
              <a:gd name="T14" fmla="*/ 149 w 149"/>
              <a:gd name="T15" fmla="*/ 187 h 208"/>
              <a:gd name="T16" fmla="*/ 128 w 149"/>
              <a:gd name="T17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208">
                <a:moveTo>
                  <a:pt x="128" y="208"/>
                </a:moveTo>
                <a:cubicBezTo>
                  <a:pt x="21" y="208"/>
                  <a:pt x="21" y="208"/>
                  <a:pt x="21" y="208"/>
                </a:cubicBezTo>
                <a:cubicBezTo>
                  <a:pt x="10" y="208"/>
                  <a:pt x="0" y="199"/>
                  <a:pt x="0" y="187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40" y="0"/>
                  <a:pt x="149" y="9"/>
                  <a:pt x="149" y="21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49" y="199"/>
                  <a:pt x="140" y="208"/>
                  <a:pt x="128" y="20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稻壳儿春秋广告/盗版必究        原创来源：http://chn.docer.com/works?userid=199329941#!/work_time"/>
          <p:cNvSpPr/>
          <p:nvPr/>
        </p:nvSpPr>
        <p:spPr bwMode="auto">
          <a:xfrm>
            <a:off x="4661535" y="4801870"/>
            <a:ext cx="1913255" cy="483870"/>
          </a:xfrm>
          <a:custGeom>
            <a:avLst/>
            <a:gdLst>
              <a:gd name="T0" fmla="*/ 1135 w 1135"/>
              <a:gd name="T1" fmla="*/ 1129 h 1400"/>
              <a:gd name="T2" fmla="*/ 567 w 1135"/>
              <a:gd name="T3" fmla="*/ 1400 h 1400"/>
              <a:gd name="T4" fmla="*/ 0 w 1135"/>
              <a:gd name="T5" fmla="*/ 1129 h 1400"/>
              <a:gd name="T6" fmla="*/ 0 w 1135"/>
              <a:gd name="T7" fmla="*/ 0 h 1400"/>
              <a:gd name="T8" fmla="*/ 1135 w 1135"/>
              <a:gd name="T9" fmla="*/ 0 h 1400"/>
              <a:gd name="T10" fmla="*/ 1135 w 1135"/>
              <a:gd name="T11" fmla="*/ 1129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5" h="1400">
                <a:moveTo>
                  <a:pt x="1135" y="1129"/>
                </a:moveTo>
                <a:lnTo>
                  <a:pt x="567" y="1400"/>
                </a:lnTo>
                <a:lnTo>
                  <a:pt x="0" y="1129"/>
                </a:lnTo>
                <a:lnTo>
                  <a:pt x="0" y="0"/>
                </a:lnTo>
                <a:lnTo>
                  <a:pt x="1135" y="0"/>
                </a:lnTo>
                <a:lnTo>
                  <a:pt x="1135" y="1129"/>
                </a:ln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ru-RU" altLang="zh-CN" sz="2800" dirty="0">
                <a:solidFill>
                  <a:schemeClr val="bg1"/>
                </a:solidFill>
                <a:latin typeface="Superclarendon Regular" panose="02060605060000020003" charset="0"/>
                <a:cs typeface="Superclarendon Regular" panose="02060605060000020003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6" name="稻壳儿春秋广告/盗版必究        原创来源：http://chn.docer.com/works?userid=199329941#!/work_time"/>
          <p:cNvSpPr/>
          <p:nvPr/>
        </p:nvSpPr>
        <p:spPr bwMode="auto">
          <a:xfrm>
            <a:off x="4832032" y="6283008"/>
            <a:ext cx="1574800" cy="292100"/>
          </a:xfrm>
          <a:custGeom>
            <a:avLst/>
            <a:gdLst>
              <a:gd name="T0" fmla="*/ 82 w 91"/>
              <a:gd name="T1" fmla="*/ 17 h 17"/>
              <a:gd name="T2" fmla="*/ 8 w 91"/>
              <a:gd name="T3" fmla="*/ 17 h 17"/>
              <a:gd name="T4" fmla="*/ 0 w 91"/>
              <a:gd name="T5" fmla="*/ 9 h 17"/>
              <a:gd name="T6" fmla="*/ 0 w 91"/>
              <a:gd name="T7" fmla="*/ 9 h 17"/>
              <a:gd name="T8" fmla="*/ 8 w 91"/>
              <a:gd name="T9" fmla="*/ 0 h 17"/>
              <a:gd name="T10" fmla="*/ 82 w 91"/>
              <a:gd name="T11" fmla="*/ 0 h 17"/>
              <a:gd name="T12" fmla="*/ 91 w 91"/>
              <a:gd name="T13" fmla="*/ 9 h 17"/>
              <a:gd name="T14" fmla="*/ 91 w 91"/>
              <a:gd name="T15" fmla="*/ 9 h 17"/>
              <a:gd name="T16" fmla="*/ 82 w 91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17">
                <a:moveTo>
                  <a:pt x="82" y="17"/>
                </a:moveTo>
                <a:cubicBezTo>
                  <a:pt x="8" y="17"/>
                  <a:pt x="8" y="17"/>
                  <a:pt x="8" y="17"/>
                </a:cubicBezTo>
                <a:cubicBezTo>
                  <a:pt x="4" y="17"/>
                  <a:pt x="0" y="14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7" y="0"/>
                  <a:pt x="91" y="4"/>
                  <a:pt x="91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14"/>
                  <a:pt x="87" y="17"/>
                  <a:pt x="82" y="17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4398962" y="5304110"/>
            <a:ext cx="2438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Работа со студентами ТГПУ им. Л.Н. Толстого</a:t>
            </a:r>
          </a:p>
        </p:txBody>
      </p:sp>
      <p:sp>
        <p:nvSpPr>
          <p:cNvPr id="41" name="稻壳儿春秋广告/盗版必究        原创来源：http://chn.docer.com/works?userid=199329941#!/work_time"/>
          <p:cNvSpPr/>
          <p:nvPr/>
        </p:nvSpPr>
        <p:spPr bwMode="auto">
          <a:xfrm>
            <a:off x="3851275" y="3879215"/>
            <a:ext cx="1574800" cy="292100"/>
          </a:xfrm>
          <a:custGeom>
            <a:avLst/>
            <a:gdLst>
              <a:gd name="T0" fmla="*/ 82 w 91"/>
              <a:gd name="T1" fmla="*/ 17 h 17"/>
              <a:gd name="T2" fmla="*/ 8 w 91"/>
              <a:gd name="T3" fmla="*/ 17 h 17"/>
              <a:gd name="T4" fmla="*/ 0 w 91"/>
              <a:gd name="T5" fmla="*/ 9 h 17"/>
              <a:gd name="T6" fmla="*/ 0 w 91"/>
              <a:gd name="T7" fmla="*/ 9 h 17"/>
              <a:gd name="T8" fmla="*/ 8 w 91"/>
              <a:gd name="T9" fmla="*/ 0 h 17"/>
              <a:gd name="T10" fmla="*/ 82 w 91"/>
              <a:gd name="T11" fmla="*/ 0 h 17"/>
              <a:gd name="T12" fmla="*/ 91 w 91"/>
              <a:gd name="T13" fmla="*/ 9 h 17"/>
              <a:gd name="T14" fmla="*/ 91 w 91"/>
              <a:gd name="T15" fmla="*/ 9 h 17"/>
              <a:gd name="T16" fmla="*/ 82 w 91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17">
                <a:moveTo>
                  <a:pt x="82" y="17"/>
                </a:moveTo>
                <a:cubicBezTo>
                  <a:pt x="8" y="17"/>
                  <a:pt x="8" y="17"/>
                  <a:pt x="8" y="17"/>
                </a:cubicBezTo>
                <a:cubicBezTo>
                  <a:pt x="4" y="17"/>
                  <a:pt x="0" y="14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7" y="0"/>
                  <a:pt x="91" y="4"/>
                  <a:pt x="91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14"/>
                  <a:pt x="87" y="17"/>
                  <a:pt x="82" y="17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稻壳儿春秋广告/盗版必究        原创来源：http://chn.docer.com/works?userid=199329941#!/work_time"/>
          <p:cNvSpPr/>
          <p:nvPr/>
        </p:nvSpPr>
        <p:spPr bwMode="auto">
          <a:xfrm>
            <a:off x="7562215" y="4716145"/>
            <a:ext cx="2683510" cy="1971675"/>
          </a:xfrm>
          <a:custGeom>
            <a:avLst/>
            <a:gdLst>
              <a:gd name="T0" fmla="*/ 128 w 149"/>
              <a:gd name="T1" fmla="*/ 208 h 208"/>
              <a:gd name="T2" fmla="*/ 21 w 149"/>
              <a:gd name="T3" fmla="*/ 208 h 208"/>
              <a:gd name="T4" fmla="*/ 0 w 149"/>
              <a:gd name="T5" fmla="*/ 187 h 208"/>
              <a:gd name="T6" fmla="*/ 0 w 149"/>
              <a:gd name="T7" fmla="*/ 21 h 208"/>
              <a:gd name="T8" fmla="*/ 21 w 149"/>
              <a:gd name="T9" fmla="*/ 0 h 208"/>
              <a:gd name="T10" fmla="*/ 128 w 149"/>
              <a:gd name="T11" fmla="*/ 0 h 208"/>
              <a:gd name="T12" fmla="*/ 149 w 149"/>
              <a:gd name="T13" fmla="*/ 21 h 208"/>
              <a:gd name="T14" fmla="*/ 149 w 149"/>
              <a:gd name="T15" fmla="*/ 187 h 208"/>
              <a:gd name="T16" fmla="*/ 128 w 149"/>
              <a:gd name="T17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208">
                <a:moveTo>
                  <a:pt x="128" y="208"/>
                </a:moveTo>
                <a:cubicBezTo>
                  <a:pt x="21" y="208"/>
                  <a:pt x="21" y="208"/>
                  <a:pt x="21" y="208"/>
                </a:cubicBezTo>
                <a:cubicBezTo>
                  <a:pt x="10" y="208"/>
                  <a:pt x="0" y="199"/>
                  <a:pt x="0" y="187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40" y="0"/>
                  <a:pt x="149" y="9"/>
                  <a:pt x="149" y="21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49" y="199"/>
                  <a:pt x="140" y="208"/>
                  <a:pt x="128" y="208"/>
                </a:cubicBezTo>
                <a:close/>
              </a:path>
            </a:pathLst>
          </a:custGeom>
          <a:solidFill>
            <a:srgbClr val="82CCCD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稻壳儿春秋广告/盗版必究        原创来源：http://chn.docer.com/works?userid=199329941#!/work_time"/>
          <p:cNvSpPr/>
          <p:nvPr/>
        </p:nvSpPr>
        <p:spPr bwMode="auto">
          <a:xfrm>
            <a:off x="7947025" y="4859020"/>
            <a:ext cx="1913255" cy="483870"/>
          </a:xfrm>
          <a:custGeom>
            <a:avLst/>
            <a:gdLst>
              <a:gd name="T0" fmla="*/ 1135 w 1135"/>
              <a:gd name="T1" fmla="*/ 1129 h 1400"/>
              <a:gd name="T2" fmla="*/ 567 w 1135"/>
              <a:gd name="T3" fmla="*/ 1400 h 1400"/>
              <a:gd name="T4" fmla="*/ 0 w 1135"/>
              <a:gd name="T5" fmla="*/ 1129 h 1400"/>
              <a:gd name="T6" fmla="*/ 0 w 1135"/>
              <a:gd name="T7" fmla="*/ 0 h 1400"/>
              <a:gd name="T8" fmla="*/ 1135 w 1135"/>
              <a:gd name="T9" fmla="*/ 0 h 1400"/>
              <a:gd name="T10" fmla="*/ 1135 w 1135"/>
              <a:gd name="T11" fmla="*/ 1129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5" h="1400">
                <a:moveTo>
                  <a:pt x="1135" y="1129"/>
                </a:moveTo>
                <a:lnTo>
                  <a:pt x="567" y="1400"/>
                </a:lnTo>
                <a:lnTo>
                  <a:pt x="0" y="1129"/>
                </a:lnTo>
                <a:lnTo>
                  <a:pt x="0" y="0"/>
                </a:lnTo>
                <a:lnTo>
                  <a:pt x="1135" y="0"/>
                </a:lnTo>
                <a:lnTo>
                  <a:pt x="1135" y="1129"/>
                </a:lnTo>
                <a:close/>
              </a:path>
            </a:pathLst>
          </a:custGeom>
          <a:solidFill>
            <a:srgbClr val="0286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ru-RU" altLang="zh-CN" sz="2800" dirty="0">
                <a:solidFill>
                  <a:schemeClr val="bg1"/>
                </a:solidFill>
                <a:latin typeface="Superclarendon Regular" panose="02060605060000020003" charset="0"/>
                <a:cs typeface="Superclarendon Regular" panose="02060605060000020003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5" name="稻壳儿春秋广告/盗版必究        原创来源：http://chn.docer.com/works?userid=199329941#!/work_time"/>
          <p:cNvSpPr/>
          <p:nvPr/>
        </p:nvSpPr>
        <p:spPr bwMode="auto">
          <a:xfrm>
            <a:off x="8075612" y="6283008"/>
            <a:ext cx="1574800" cy="292100"/>
          </a:xfrm>
          <a:custGeom>
            <a:avLst/>
            <a:gdLst>
              <a:gd name="T0" fmla="*/ 82 w 91"/>
              <a:gd name="T1" fmla="*/ 17 h 17"/>
              <a:gd name="T2" fmla="*/ 8 w 91"/>
              <a:gd name="T3" fmla="*/ 17 h 17"/>
              <a:gd name="T4" fmla="*/ 0 w 91"/>
              <a:gd name="T5" fmla="*/ 9 h 17"/>
              <a:gd name="T6" fmla="*/ 0 w 91"/>
              <a:gd name="T7" fmla="*/ 9 h 17"/>
              <a:gd name="T8" fmla="*/ 8 w 91"/>
              <a:gd name="T9" fmla="*/ 0 h 17"/>
              <a:gd name="T10" fmla="*/ 82 w 91"/>
              <a:gd name="T11" fmla="*/ 0 h 17"/>
              <a:gd name="T12" fmla="*/ 91 w 91"/>
              <a:gd name="T13" fmla="*/ 9 h 17"/>
              <a:gd name="T14" fmla="*/ 91 w 91"/>
              <a:gd name="T15" fmla="*/ 9 h 17"/>
              <a:gd name="T16" fmla="*/ 82 w 91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17">
                <a:moveTo>
                  <a:pt x="82" y="17"/>
                </a:moveTo>
                <a:cubicBezTo>
                  <a:pt x="8" y="17"/>
                  <a:pt x="8" y="17"/>
                  <a:pt x="8" y="17"/>
                </a:cubicBezTo>
                <a:cubicBezTo>
                  <a:pt x="4" y="17"/>
                  <a:pt x="0" y="14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7" y="0"/>
                  <a:pt x="91" y="4"/>
                  <a:pt x="91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14"/>
                  <a:pt x="87" y="17"/>
                  <a:pt x="82" y="17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稻壳儿春秋广告/盗版必究        原创来源：http://chn.docer.com/works?userid=199329941#!/work_time"/>
          <p:cNvSpPr txBox="1"/>
          <p:nvPr/>
        </p:nvSpPr>
        <p:spPr>
          <a:xfrm>
            <a:off x="7684452" y="5291410"/>
            <a:ext cx="2438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Работа с родителями обучающихся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75056" y="1"/>
            <a:ext cx="1387398" cy="693699"/>
          </a:xfrm>
          <a:custGeom>
            <a:avLst/>
            <a:gdLst>
              <a:gd name="connsiteX0" fmla="*/ 0 w 1387398"/>
              <a:gd name="connsiteY0" fmla="*/ 0 h 693699"/>
              <a:gd name="connsiteX1" fmla="*/ 1387398 w 1387398"/>
              <a:gd name="connsiteY1" fmla="*/ 0 h 693699"/>
              <a:gd name="connsiteX2" fmla="*/ 1334326 w 1387398"/>
              <a:gd name="connsiteY2" fmla="*/ 128128 h 693699"/>
              <a:gd name="connsiteX3" fmla="*/ 821827 w 1387398"/>
              <a:gd name="connsiteY3" fmla="*/ 640627 h 693699"/>
              <a:gd name="connsiteX4" fmla="*/ 565571 w 1387398"/>
              <a:gd name="connsiteY4" fmla="*/ 640627 h 693699"/>
              <a:gd name="connsiteX5" fmla="*/ 53072 w 1387398"/>
              <a:gd name="connsiteY5" fmla="*/ 128128 h 693699"/>
              <a:gd name="connsiteX6" fmla="*/ 0 w 1387398"/>
              <a:gd name="connsiteY6" fmla="*/ 0 h 6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398" h="693699">
                <a:moveTo>
                  <a:pt x="0" y="0"/>
                </a:moveTo>
                <a:lnTo>
                  <a:pt x="1387398" y="0"/>
                </a:lnTo>
                <a:cubicBezTo>
                  <a:pt x="1387398" y="46373"/>
                  <a:pt x="1369708" y="92747"/>
                  <a:pt x="1334326" y="128128"/>
                </a:cubicBezTo>
                <a:lnTo>
                  <a:pt x="821827" y="640627"/>
                </a:lnTo>
                <a:cubicBezTo>
                  <a:pt x="751064" y="711390"/>
                  <a:pt x="636334" y="711390"/>
                  <a:pt x="565571" y="640627"/>
                </a:cubicBezTo>
                <a:lnTo>
                  <a:pt x="53072" y="128128"/>
                </a:lnTo>
                <a:cubicBezTo>
                  <a:pt x="17691" y="92747"/>
                  <a:pt x="0" y="46373"/>
                  <a:pt x="0" y="0"/>
                </a:cubicBezTo>
                <a:close/>
              </a:path>
            </a:pathLst>
          </a:custGeom>
          <a:solidFill>
            <a:srgbClr val="0B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973258" y="0"/>
            <a:ext cx="838222" cy="419110"/>
          </a:xfrm>
          <a:custGeom>
            <a:avLst/>
            <a:gdLst>
              <a:gd name="connsiteX0" fmla="*/ 0 w 838222"/>
              <a:gd name="connsiteY0" fmla="*/ 0 h 419110"/>
              <a:gd name="connsiteX1" fmla="*/ 838222 w 838222"/>
              <a:gd name="connsiteY1" fmla="*/ 0 h 419110"/>
              <a:gd name="connsiteX2" fmla="*/ 806157 w 838222"/>
              <a:gd name="connsiteY2" fmla="*/ 77411 h 419110"/>
              <a:gd name="connsiteX3" fmla="*/ 496522 w 838222"/>
              <a:gd name="connsiteY3" fmla="*/ 387046 h 419110"/>
              <a:gd name="connsiteX4" fmla="*/ 341700 w 838222"/>
              <a:gd name="connsiteY4" fmla="*/ 387046 h 419110"/>
              <a:gd name="connsiteX5" fmla="*/ 32065 w 838222"/>
              <a:gd name="connsiteY5" fmla="*/ 77411 h 419110"/>
              <a:gd name="connsiteX6" fmla="*/ 0 w 838222"/>
              <a:gd name="connsiteY6" fmla="*/ 0 h 4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2" h="419110">
                <a:moveTo>
                  <a:pt x="0" y="0"/>
                </a:moveTo>
                <a:lnTo>
                  <a:pt x="838222" y="0"/>
                </a:lnTo>
                <a:cubicBezTo>
                  <a:pt x="838222" y="28017"/>
                  <a:pt x="827534" y="56035"/>
                  <a:pt x="806157" y="77411"/>
                </a:cubicBezTo>
                <a:lnTo>
                  <a:pt x="496522" y="387046"/>
                </a:lnTo>
                <a:cubicBezTo>
                  <a:pt x="453769" y="429799"/>
                  <a:pt x="384453" y="429799"/>
                  <a:pt x="341700" y="387046"/>
                </a:cubicBezTo>
                <a:lnTo>
                  <a:pt x="32065" y="77411"/>
                </a:lnTo>
                <a:cubicBezTo>
                  <a:pt x="10689" y="56035"/>
                  <a:pt x="0" y="28017"/>
                  <a:pt x="0" y="0"/>
                </a:cubicBezTo>
                <a:close/>
              </a:path>
            </a:pathLst>
          </a:custGeom>
          <a:solidFill>
            <a:srgbClr val="F6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10606842" y="6001428"/>
            <a:ext cx="1585158" cy="856572"/>
          </a:xfrm>
          <a:custGeom>
            <a:avLst/>
            <a:gdLst>
              <a:gd name="connsiteX0" fmla="*/ 982227 w 1585158"/>
              <a:gd name="connsiteY0" fmla="*/ 1 h 856572"/>
              <a:gd name="connsiteX1" fmla="*/ 1196736 w 1585158"/>
              <a:gd name="connsiteY1" fmla="*/ 88853 h 856572"/>
              <a:gd name="connsiteX2" fmla="*/ 1585158 w 1585158"/>
              <a:gd name="connsiteY2" fmla="*/ 477276 h 856572"/>
              <a:gd name="connsiteX3" fmla="*/ 1585158 w 1585158"/>
              <a:gd name="connsiteY3" fmla="*/ 856572 h 856572"/>
              <a:gd name="connsiteX4" fmla="*/ 0 w 1585158"/>
              <a:gd name="connsiteY4" fmla="*/ 856572 h 856572"/>
              <a:gd name="connsiteX5" fmla="*/ 767718 w 1585158"/>
              <a:gd name="connsiteY5" fmla="*/ 88853 h 856572"/>
              <a:gd name="connsiteX6" fmla="*/ 982227 w 1585158"/>
              <a:gd name="connsiteY6" fmla="*/ 1 h 8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158" h="856572">
                <a:moveTo>
                  <a:pt x="982227" y="1"/>
                </a:moveTo>
                <a:cubicBezTo>
                  <a:pt x="1059864" y="0"/>
                  <a:pt x="1137501" y="29618"/>
                  <a:pt x="1196736" y="88853"/>
                </a:cubicBezTo>
                <a:lnTo>
                  <a:pt x="1585158" y="477276"/>
                </a:lnTo>
                <a:lnTo>
                  <a:pt x="1585158" y="856572"/>
                </a:lnTo>
                <a:lnTo>
                  <a:pt x="0" y="856572"/>
                </a:lnTo>
                <a:lnTo>
                  <a:pt x="767718" y="88853"/>
                </a:lnTo>
                <a:cubicBezTo>
                  <a:pt x="826953" y="29618"/>
                  <a:pt x="904590" y="0"/>
                  <a:pt x="982227" y="1"/>
                </a:cubicBezTo>
                <a:close/>
              </a:path>
            </a:pathLst>
          </a:custGeom>
          <a:solidFill>
            <a:srgbClr val="2A2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0848444" y="6419271"/>
            <a:ext cx="1101953" cy="438729"/>
          </a:xfrm>
          <a:custGeom>
            <a:avLst/>
            <a:gdLst>
              <a:gd name="connsiteX0" fmla="*/ 550977 w 1101953"/>
              <a:gd name="connsiteY0" fmla="*/ 0 h 438729"/>
              <a:gd name="connsiteX1" fmla="*/ 742595 w 1101953"/>
              <a:gd name="connsiteY1" fmla="*/ 79371 h 438729"/>
              <a:gd name="connsiteX2" fmla="*/ 1101953 w 1101953"/>
              <a:gd name="connsiteY2" fmla="*/ 438729 h 438729"/>
              <a:gd name="connsiteX3" fmla="*/ 0 w 1101953"/>
              <a:gd name="connsiteY3" fmla="*/ 438729 h 438729"/>
              <a:gd name="connsiteX4" fmla="*/ 359358 w 1101953"/>
              <a:gd name="connsiteY4" fmla="*/ 79371 h 438729"/>
              <a:gd name="connsiteX5" fmla="*/ 550977 w 1101953"/>
              <a:gd name="connsiteY5" fmla="*/ 0 h 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953" h="438729">
                <a:moveTo>
                  <a:pt x="550977" y="0"/>
                </a:moveTo>
                <a:cubicBezTo>
                  <a:pt x="620329" y="0"/>
                  <a:pt x="689681" y="26457"/>
                  <a:pt x="742595" y="79371"/>
                </a:cubicBezTo>
                <a:lnTo>
                  <a:pt x="1101953" y="438729"/>
                </a:lnTo>
                <a:lnTo>
                  <a:pt x="0" y="438729"/>
                </a:lnTo>
                <a:lnTo>
                  <a:pt x="359358" y="79371"/>
                </a:lnTo>
                <a:cubicBezTo>
                  <a:pt x="412272" y="26457"/>
                  <a:pt x="481624" y="0"/>
                  <a:pt x="550977" y="0"/>
                </a:cubicBezTo>
                <a:close/>
              </a:path>
            </a:pathLst>
          </a:custGeom>
          <a:solidFill>
            <a:srgbClr val="02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Droid Sans Fallback" panose="020B0502000000000001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1694180" y="1184275"/>
            <a:ext cx="10379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осуществится максимальная укомплектованность центра образования</a:t>
            </a: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высококвалифицированными педагогическими кадрами, сформируется коллектив, способный решать задачи, поставленные перед школой современным обществом;</a:t>
            </a:r>
          </a:p>
        </p:txBody>
      </p:sp>
      <p:sp>
        <p:nvSpPr>
          <p:cNvPr id="3" name="稻壳儿春秋广告/盗版必究        原创来源：http://chn.docer.com/works?userid=199329941#!/work_time"/>
          <p:cNvSpPr txBox="1"/>
          <p:nvPr/>
        </p:nvSpPr>
        <p:spPr>
          <a:xfrm flipH="1">
            <a:off x="1431607" y="346850"/>
            <a:ext cx="106114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7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perclarendon Bold" panose="02060605060000020003" charset="0"/>
                <a:ea typeface="Droid Sans Fallback" panose="020B0502000000000001" pitchFamily="50" charset="-128"/>
                <a:cs typeface="Superclarendon Bold" panose="02060605060000020003" charset="0"/>
                <a:sym typeface="Arial" panose="020B0604020202020204" pitchFamily="34" charset="0"/>
              </a:rPr>
              <a:t>Планируемые результаты реализации Программы</a:t>
            </a:r>
          </a:p>
        </p:txBody>
      </p:sp>
      <p:sp>
        <p:nvSpPr>
          <p:cNvPr id="2" name="稻壳儿春秋广告/盗版必究        原创来源：http://chn.docer.com/works?userid=199329941#!/work_time"/>
          <p:cNvSpPr/>
          <p:nvPr/>
        </p:nvSpPr>
        <p:spPr>
          <a:xfrm>
            <a:off x="224155" y="3162300"/>
            <a:ext cx="1102360" cy="160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稻壳儿春秋广告/盗版必究        原创来源：http://chn.docer.com/works?userid=199329941#!/work_time"/>
          <p:cNvSpPr/>
          <p:nvPr/>
        </p:nvSpPr>
        <p:spPr>
          <a:xfrm>
            <a:off x="224155" y="5145405"/>
            <a:ext cx="1102360" cy="1426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>
            <a:off x="224155" y="1358900"/>
            <a:ext cx="1102360" cy="1427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2868F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64030" y="2141855"/>
            <a:ext cx="99466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 всем направлениям повысятся индивидуальные компетенции и навыки</a:t>
            </a: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сотрудников; </a:t>
            </a:r>
            <a:endParaRPr lang="en-US" dirty="0"/>
          </a:p>
        </p:txBody>
      </p:sp>
      <p:sp>
        <p:nvSpPr>
          <p:cNvPr id="8" name="Text Box 7"/>
          <p:cNvSpPr txBox="1"/>
          <p:nvPr/>
        </p:nvSpPr>
        <p:spPr>
          <a:xfrm>
            <a:off x="1764030" y="2913380"/>
            <a:ext cx="96672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будет создана система, в которой учителя будут стремиться к получению</a:t>
            </a: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знаний, проходить непрерывное повышение квалификации, проводить дополнительные мероприятия; к концу 2025-2026 учебного года 90% учителей будут проходить курсы повышения квалификации ежегодно;</a:t>
            </a:r>
            <a:endParaRPr lang="en-US" dirty="0"/>
          </a:p>
        </p:txBody>
      </p:sp>
      <p:sp>
        <p:nvSpPr>
          <p:cNvPr id="9" name="Text Box 8"/>
          <p:cNvSpPr txBox="1"/>
          <p:nvPr/>
        </p:nvSpPr>
        <p:spPr>
          <a:xfrm>
            <a:off x="1764030" y="5010150"/>
            <a:ext cx="97891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повысится творческая активность педагогов, увеличится число педагогов,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принимающих участие в профессиональных конкурсах и будет составлять не менее пяти участников в год;</a:t>
            </a:r>
            <a:endParaRPr lang="en-US" dirty="0"/>
          </a:p>
        </p:txBody>
      </p:sp>
      <p:sp>
        <p:nvSpPr>
          <p:cNvPr id="11" name="Text Box 10"/>
          <p:cNvSpPr txBox="1"/>
          <p:nvPr/>
        </p:nvSpPr>
        <p:spPr>
          <a:xfrm>
            <a:off x="1764030" y="6111875"/>
            <a:ext cx="97885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будет создана система оценки профессиональных достижений</a:t>
            </a: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педагогических работников центра образования «ПОРТФОЛИО ПЕДАГОГА»; </a:t>
            </a:r>
            <a:endParaRPr lang="en-US" dirty="0"/>
          </a:p>
        </p:txBody>
      </p:sp>
      <p:sp>
        <p:nvSpPr>
          <p:cNvPr id="12" name="Text Box 11"/>
          <p:cNvSpPr txBox="1"/>
          <p:nvPr/>
        </p:nvSpPr>
        <p:spPr>
          <a:xfrm>
            <a:off x="1764030" y="4238625"/>
            <a:ext cx="101377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все учителя центра образования будут иметь квалификационную категорию,</a:t>
            </a: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Droid Sans Fallback" panose="020B0502000000000001" pitchFamily="50" charset="-128"/>
                <a:cs typeface="Arial" panose="020B0604020202020204" pitchFamily="34" charset="0"/>
                <a:sym typeface="Arial" panose="020B0604020202020204" pitchFamily="34" charset="0"/>
              </a:rPr>
              <a:t>либо доля педагогов, не имеющих квалификационную категорию, не будет превышать 5%;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2878</Words>
  <Application>Microsoft Office PowerPoint</Application>
  <PresentationFormat>Произвольный</PresentationFormat>
  <Paragraphs>407</Paragraphs>
  <Slides>42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  <vt:variant>
        <vt:lpstr>Произвольные показы</vt:lpstr>
      </vt:variant>
      <vt:variant>
        <vt:i4>1</vt:i4>
      </vt:variant>
    </vt:vector>
  </HeadingPairs>
  <TitlesOfParts>
    <vt:vector size="56" baseType="lpstr">
      <vt:lpstr>Arial</vt:lpstr>
      <vt:lpstr>Droid Sans Fallback</vt:lpstr>
      <vt:lpstr>Arial Bold</vt:lpstr>
      <vt:lpstr>Arial Bold Italic</vt:lpstr>
      <vt:lpstr>Superclarendon Regular</vt:lpstr>
      <vt:lpstr>Superclarendon Bold</vt:lpstr>
      <vt:lpstr>等线</vt:lpstr>
      <vt:lpstr>Calibri</vt:lpstr>
      <vt:lpstr>Times New Roman</vt:lpstr>
      <vt:lpstr>Times New Roman Regular</vt:lpstr>
      <vt:lpstr>Superclarendon</vt:lpstr>
      <vt:lpstr>等线 Light</vt:lpstr>
      <vt:lpstr>Office 主题​​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春波 赵</dc:creator>
  <cp:lastModifiedBy>МБОУ ЦО №20</cp:lastModifiedBy>
  <cp:revision>77</cp:revision>
  <dcterms:created xsi:type="dcterms:W3CDTF">2023-10-24T18:36:08Z</dcterms:created>
  <dcterms:modified xsi:type="dcterms:W3CDTF">2023-11-20T07:11:23Z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AA30767783A5496D8D5BA4A2B05C8820</vt:lpwstr>
  </property>
  <property fmtid="{D5CDD505-2E9C-101B-9397-08002B2CF9AE}" pid="3" name="KSOProductBuildVer">
    <vt:lpwstr>1033-5.5.1.8075</vt:lpwstr>
  </property>
</Properties>
</file>