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0" r:id="rId4"/>
    <p:sldId id="286" r:id="rId5"/>
    <p:sldId id="300" r:id="rId6"/>
    <p:sldId id="292" r:id="rId7"/>
    <p:sldId id="296" r:id="rId8"/>
    <p:sldId id="287" r:id="rId9"/>
    <p:sldId id="297" r:id="rId10"/>
    <p:sldId id="301" r:id="rId11"/>
    <p:sldId id="288" r:id="rId12"/>
    <p:sldId id="298" r:id="rId13"/>
    <p:sldId id="30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E61"/>
    <a:srgbClr val="BF363D"/>
    <a:srgbClr val="E6E6E6"/>
    <a:srgbClr val="EDC1C3"/>
    <a:srgbClr val="22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spc="0" baseline="0">
                <a:solidFill>
                  <a:srgbClr val="3A3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обученных </a:t>
            </a:r>
          </a:p>
          <a:p>
            <a:pPr algn="l">
              <a:defRPr sz="1600" b="1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программам Федерального </a:t>
            </a:r>
          </a:p>
          <a:p>
            <a:pPr algn="l">
              <a:defRPr sz="1600" b="1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реестра в 2023 г.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6009203829729149E-3"/>
          <c:y val="0.71539088115570515"/>
        </c:manualLayout>
      </c:layout>
      <c:overlay val="0"/>
      <c:spPr>
        <a:solidFill>
          <a:srgbClr val="BF363D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rgbClr val="3A3E6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153345163114482"/>
          <c:y val="0.55553311319526621"/>
          <c:w val="0.32181281646289545"/>
          <c:h val="0.443271652057943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 по программам включенным в Федеральный реестр</c:v>
                </c:pt>
              </c:strCache>
            </c:strRef>
          </c:tx>
          <c:spPr>
            <a:solidFill>
              <a:srgbClr val="BF363D"/>
            </a:solidFill>
            <a:ln>
              <a:noFill/>
            </a:ln>
          </c:spPr>
          <c:dPt>
            <c:idx val="0"/>
            <c:bubble3D val="0"/>
            <c:spPr>
              <a:solidFill>
                <a:srgbClr val="BF363D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45-4F3F-ADFE-E284B670D6AC}"/>
              </c:ext>
            </c:extLst>
          </c:dPt>
          <c:dPt>
            <c:idx val="1"/>
            <c:bubble3D val="0"/>
            <c:spPr>
              <a:solidFill>
                <a:srgbClr val="3A3E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45-4F3F-ADFE-E284B670D6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«Школа Минпросвещения России»: новые возможности для повышения качества образования»;                         «Реализация требований обновленных ФГОС НОО, ФГОС ООО в работе учителя»;                               «Введение обновленных ФГОС общего образова</c:v>
                </c:pt>
                <c:pt idx="1">
                  <c:v>По программам разработанным ГОУ ДПО ТО «ИПК и ППРО ТО»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5117</c:v>
                </c:pt>
                <c:pt idx="1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45-4F3F-ADFE-E284B670D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A3E6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A3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566211025096035"/>
          <c:y val="5.386524592201126E-3"/>
          <c:w val="0.50433783551879596"/>
          <c:h val="0.80759657183396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A3E6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9ACD0-7AA3-44C2-AFD5-FD8287B3EC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4E7E2-F711-4179-A896-62F2670779CC}">
      <dgm:prSet phldrT="[Текст]" custT="1"/>
      <dgm:spPr>
        <a:solidFill>
          <a:srgbClr val="3A3E61"/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единого пространства дополнительного профессионального образования педагогических работников 	 и управленческих кадров в сфере образования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5F8AF-09FE-410E-B973-AAE141A9CC68}" type="parTrans" cxnId="{39DF82B0-24B5-4A29-A135-CF0AA4B72651}">
      <dgm:prSet/>
      <dgm:spPr/>
      <dgm:t>
        <a:bodyPr/>
        <a:lstStyle/>
        <a:p>
          <a:endParaRPr lang="ru-RU"/>
        </a:p>
      </dgm:t>
    </dgm:pt>
    <dgm:pt modelId="{F3F17112-FA40-4C67-BF6A-F5438E39AAF5}" type="sibTrans" cxnId="{39DF82B0-24B5-4A29-A135-CF0AA4B72651}">
      <dgm:prSet/>
      <dgm:spPr>
        <a:solidFill>
          <a:srgbClr val="BF363D"/>
        </a:solidFill>
        <a:ln>
          <a:solidFill>
            <a:srgbClr val="BF363D"/>
          </a:solidFill>
        </a:ln>
      </dgm:spPr>
      <dgm:t>
        <a:bodyPr/>
        <a:lstStyle/>
        <a:p>
          <a:endParaRPr lang="ru-RU"/>
        </a:p>
      </dgm:t>
    </dgm:pt>
    <dgm:pt modelId="{EA01AA62-4756-4B09-AD18-32E34CFFF63B}">
      <dgm:prSet phldrT="[Текст]" custT="1"/>
      <dgm:spPr>
        <a:solidFill>
          <a:srgbClr val="3A3E61"/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права работников образования на непрерывное повышение квалификации в течение всего периода трудовой деятельности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DE43D-3093-4073-B186-55875CA58B17}" type="parTrans" cxnId="{3034EF7A-C047-4DC7-9CD6-950561C575B1}">
      <dgm:prSet/>
      <dgm:spPr/>
      <dgm:t>
        <a:bodyPr/>
        <a:lstStyle/>
        <a:p>
          <a:endParaRPr lang="ru-RU"/>
        </a:p>
      </dgm:t>
    </dgm:pt>
    <dgm:pt modelId="{D0D0EB4F-223C-45EE-B40E-A318E15EA1AD}" type="sibTrans" cxnId="{3034EF7A-C047-4DC7-9CD6-950561C575B1}">
      <dgm:prSet/>
      <dgm:spPr/>
      <dgm:t>
        <a:bodyPr/>
        <a:lstStyle/>
        <a:p>
          <a:endParaRPr lang="ru-RU"/>
        </a:p>
      </dgm:t>
    </dgm:pt>
    <dgm:pt modelId="{EC8CDF5E-E586-4CEC-8AF5-3B368CDDCEC3}">
      <dgm:prSet phldrT="[Текст]" custT="1"/>
      <dgm:spPr>
        <a:solidFill>
          <a:srgbClr val="3A3E61"/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Построение индивидуальных траекторий профессионального роста, повышение уровня владения профессиональными компетенциями на основе использования образовательных программ из Федерального реестра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19BE1-73B5-476F-9D60-0BAA28E3DF32}" type="parTrans" cxnId="{690E3AF2-C47A-4ABA-8E32-BABBA2A25571}">
      <dgm:prSet/>
      <dgm:spPr/>
      <dgm:t>
        <a:bodyPr/>
        <a:lstStyle/>
        <a:p>
          <a:endParaRPr lang="ru-RU"/>
        </a:p>
      </dgm:t>
    </dgm:pt>
    <dgm:pt modelId="{2243D50C-EA22-457A-908C-7E3B7C2978E1}" type="sibTrans" cxnId="{690E3AF2-C47A-4ABA-8E32-BABBA2A25571}">
      <dgm:prSet/>
      <dgm:spPr/>
      <dgm:t>
        <a:bodyPr/>
        <a:lstStyle/>
        <a:p>
          <a:endParaRPr lang="ru-RU"/>
        </a:p>
      </dgm:t>
    </dgm:pt>
    <dgm:pt modelId="{44920710-B7FA-40EB-AF4F-9E27F18A9DB0}" type="pres">
      <dgm:prSet presAssocID="{3C69ACD0-7AA3-44C2-AFD5-FD8287B3EC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77698DB-3D77-4BCC-9E5E-0F7E55328EAA}" type="pres">
      <dgm:prSet presAssocID="{3C69ACD0-7AA3-44C2-AFD5-FD8287B3EC7D}" presName="Name1" presStyleCnt="0"/>
      <dgm:spPr/>
    </dgm:pt>
    <dgm:pt modelId="{05657413-7DB3-4C28-9844-AAE4EB298B6E}" type="pres">
      <dgm:prSet presAssocID="{3C69ACD0-7AA3-44C2-AFD5-FD8287B3EC7D}" presName="cycle" presStyleCnt="0"/>
      <dgm:spPr/>
    </dgm:pt>
    <dgm:pt modelId="{61BC0CA3-563D-4D34-BCB9-68E0C046499F}" type="pres">
      <dgm:prSet presAssocID="{3C69ACD0-7AA3-44C2-AFD5-FD8287B3EC7D}" presName="srcNode" presStyleLbl="node1" presStyleIdx="0" presStyleCnt="3"/>
      <dgm:spPr/>
    </dgm:pt>
    <dgm:pt modelId="{93CF3844-3F4E-4B83-88DC-2401D4531AA7}" type="pres">
      <dgm:prSet presAssocID="{3C69ACD0-7AA3-44C2-AFD5-FD8287B3EC7D}" presName="conn" presStyleLbl="parChTrans1D2" presStyleIdx="0" presStyleCnt="1"/>
      <dgm:spPr/>
      <dgm:t>
        <a:bodyPr/>
        <a:lstStyle/>
        <a:p>
          <a:endParaRPr lang="ru-RU"/>
        </a:p>
      </dgm:t>
    </dgm:pt>
    <dgm:pt modelId="{A6104245-5A4B-46B3-BF0F-82BC12207DEC}" type="pres">
      <dgm:prSet presAssocID="{3C69ACD0-7AA3-44C2-AFD5-FD8287B3EC7D}" presName="extraNode" presStyleLbl="node1" presStyleIdx="0" presStyleCnt="3"/>
      <dgm:spPr/>
    </dgm:pt>
    <dgm:pt modelId="{8BA0A568-5989-4DD8-88D7-3D7E0F9002B1}" type="pres">
      <dgm:prSet presAssocID="{3C69ACD0-7AA3-44C2-AFD5-FD8287B3EC7D}" presName="dstNode" presStyleLbl="node1" presStyleIdx="0" presStyleCnt="3"/>
      <dgm:spPr/>
    </dgm:pt>
    <dgm:pt modelId="{C2774BE7-2FBE-4603-82A6-DC27AE3935C7}" type="pres">
      <dgm:prSet presAssocID="{D114E7E2-F711-4179-A896-62F2670779CC}" presName="text_1" presStyleLbl="node1" presStyleIdx="0" presStyleCnt="3" custScaleY="113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84D0D-6D3A-4CA4-8C3E-E4D5C0AEA5FE}" type="pres">
      <dgm:prSet presAssocID="{D114E7E2-F711-4179-A896-62F2670779CC}" presName="accent_1" presStyleCnt="0"/>
      <dgm:spPr/>
    </dgm:pt>
    <dgm:pt modelId="{6617EF76-B328-466B-9D05-570C48FA6A67}" type="pres">
      <dgm:prSet presAssocID="{D114E7E2-F711-4179-A896-62F2670779CC}" presName="accentRepeatNode" presStyleLbl="solidFgAcc1" presStyleIdx="0" presStyleCnt="3"/>
      <dgm:spPr>
        <a:solidFill>
          <a:srgbClr val="BF363D"/>
        </a:solidFill>
        <a:ln>
          <a:solidFill>
            <a:srgbClr val="BF363D"/>
          </a:solidFill>
        </a:ln>
      </dgm:spPr>
    </dgm:pt>
    <dgm:pt modelId="{3FEE8DCE-7B4B-4BDF-94BD-BE49DDE8F694}" type="pres">
      <dgm:prSet presAssocID="{EA01AA62-4756-4B09-AD18-32E34CFFF63B}" presName="text_2" presStyleLbl="node1" presStyleIdx="1" presStyleCnt="3" custScaleY="11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55DED-DF8E-4215-8597-AD8CC115F55A}" type="pres">
      <dgm:prSet presAssocID="{EA01AA62-4756-4B09-AD18-32E34CFFF63B}" presName="accent_2" presStyleCnt="0"/>
      <dgm:spPr/>
    </dgm:pt>
    <dgm:pt modelId="{A34CF9B0-AA1D-4E6E-BA59-FC025F6A7F07}" type="pres">
      <dgm:prSet presAssocID="{EA01AA62-4756-4B09-AD18-32E34CFFF63B}" presName="accentRepeatNode" presStyleLbl="solidFgAcc1" presStyleIdx="1" presStyleCnt="3"/>
      <dgm:spPr>
        <a:solidFill>
          <a:srgbClr val="BF363D"/>
        </a:solidFill>
        <a:ln>
          <a:solidFill>
            <a:srgbClr val="BF363D"/>
          </a:solidFill>
        </a:ln>
      </dgm:spPr>
    </dgm:pt>
    <dgm:pt modelId="{D31C6F71-88D7-4300-BBC8-6BDA3E859EDE}" type="pres">
      <dgm:prSet presAssocID="{EC8CDF5E-E586-4CEC-8AF5-3B368CDDCEC3}" presName="text_3" presStyleLbl="node1" presStyleIdx="2" presStyleCnt="3" custScaleY="123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1979A-7B17-487C-B5CB-8A095B9555A7}" type="pres">
      <dgm:prSet presAssocID="{EC8CDF5E-E586-4CEC-8AF5-3B368CDDCEC3}" presName="accent_3" presStyleCnt="0"/>
      <dgm:spPr/>
    </dgm:pt>
    <dgm:pt modelId="{749B87A2-40C3-47E5-8734-02D9C0A7B902}" type="pres">
      <dgm:prSet presAssocID="{EC8CDF5E-E586-4CEC-8AF5-3B368CDDCEC3}" presName="accentRepeatNode" presStyleLbl="solidFgAcc1" presStyleIdx="2" presStyleCnt="3"/>
      <dgm:spPr>
        <a:solidFill>
          <a:srgbClr val="BF363D"/>
        </a:solidFill>
        <a:ln>
          <a:solidFill>
            <a:srgbClr val="BF363D"/>
          </a:solidFill>
        </a:ln>
      </dgm:spPr>
    </dgm:pt>
  </dgm:ptLst>
  <dgm:cxnLst>
    <dgm:cxn modelId="{48802DF4-3681-4423-8609-F5DF980F3805}" type="presOf" srcId="{3C69ACD0-7AA3-44C2-AFD5-FD8287B3EC7D}" destId="{44920710-B7FA-40EB-AF4F-9E27F18A9DB0}" srcOrd="0" destOrd="0" presId="urn:microsoft.com/office/officeart/2008/layout/VerticalCurvedList"/>
    <dgm:cxn modelId="{39DF82B0-24B5-4A29-A135-CF0AA4B72651}" srcId="{3C69ACD0-7AA3-44C2-AFD5-FD8287B3EC7D}" destId="{D114E7E2-F711-4179-A896-62F2670779CC}" srcOrd="0" destOrd="0" parTransId="{E175F8AF-09FE-410E-B973-AAE141A9CC68}" sibTransId="{F3F17112-FA40-4C67-BF6A-F5438E39AAF5}"/>
    <dgm:cxn modelId="{67D5C370-695C-47B5-82DE-EEC3D1E491E5}" type="presOf" srcId="{EA01AA62-4756-4B09-AD18-32E34CFFF63B}" destId="{3FEE8DCE-7B4B-4BDF-94BD-BE49DDE8F694}" srcOrd="0" destOrd="0" presId="urn:microsoft.com/office/officeart/2008/layout/VerticalCurvedList"/>
    <dgm:cxn modelId="{C7A3F54A-0126-4D38-8ECA-1C5B0E6EA5EB}" type="presOf" srcId="{EC8CDF5E-E586-4CEC-8AF5-3B368CDDCEC3}" destId="{D31C6F71-88D7-4300-BBC8-6BDA3E859EDE}" srcOrd="0" destOrd="0" presId="urn:microsoft.com/office/officeart/2008/layout/VerticalCurvedList"/>
    <dgm:cxn modelId="{3034EF7A-C047-4DC7-9CD6-950561C575B1}" srcId="{3C69ACD0-7AA3-44C2-AFD5-FD8287B3EC7D}" destId="{EA01AA62-4756-4B09-AD18-32E34CFFF63B}" srcOrd="1" destOrd="0" parTransId="{4E7DE43D-3093-4073-B186-55875CA58B17}" sibTransId="{D0D0EB4F-223C-45EE-B40E-A318E15EA1AD}"/>
    <dgm:cxn modelId="{690E3AF2-C47A-4ABA-8E32-BABBA2A25571}" srcId="{3C69ACD0-7AA3-44C2-AFD5-FD8287B3EC7D}" destId="{EC8CDF5E-E586-4CEC-8AF5-3B368CDDCEC3}" srcOrd="2" destOrd="0" parTransId="{68119BE1-73B5-476F-9D60-0BAA28E3DF32}" sibTransId="{2243D50C-EA22-457A-908C-7E3B7C2978E1}"/>
    <dgm:cxn modelId="{1B131AB7-EBDD-4521-AC7D-C6259BDC4364}" type="presOf" srcId="{D114E7E2-F711-4179-A896-62F2670779CC}" destId="{C2774BE7-2FBE-4603-82A6-DC27AE3935C7}" srcOrd="0" destOrd="0" presId="urn:microsoft.com/office/officeart/2008/layout/VerticalCurvedList"/>
    <dgm:cxn modelId="{11177FD1-0217-40CD-B302-5B5320BF47C6}" type="presOf" srcId="{F3F17112-FA40-4C67-BF6A-F5438E39AAF5}" destId="{93CF3844-3F4E-4B83-88DC-2401D4531AA7}" srcOrd="0" destOrd="0" presId="urn:microsoft.com/office/officeart/2008/layout/VerticalCurvedList"/>
    <dgm:cxn modelId="{9E852544-BC9B-4AAE-B18B-46738BDC54AA}" type="presParOf" srcId="{44920710-B7FA-40EB-AF4F-9E27F18A9DB0}" destId="{777698DB-3D77-4BCC-9E5E-0F7E55328EAA}" srcOrd="0" destOrd="0" presId="urn:microsoft.com/office/officeart/2008/layout/VerticalCurvedList"/>
    <dgm:cxn modelId="{685CBF8A-B336-4FF8-9E03-98ADD911FF52}" type="presParOf" srcId="{777698DB-3D77-4BCC-9E5E-0F7E55328EAA}" destId="{05657413-7DB3-4C28-9844-AAE4EB298B6E}" srcOrd="0" destOrd="0" presId="urn:microsoft.com/office/officeart/2008/layout/VerticalCurvedList"/>
    <dgm:cxn modelId="{7698150C-5FF6-4C31-B737-AD698C26E0D5}" type="presParOf" srcId="{05657413-7DB3-4C28-9844-AAE4EB298B6E}" destId="{61BC0CA3-563D-4D34-BCB9-68E0C046499F}" srcOrd="0" destOrd="0" presId="urn:microsoft.com/office/officeart/2008/layout/VerticalCurvedList"/>
    <dgm:cxn modelId="{7BC357EB-5E4D-4F4E-92F4-C9D1837B2924}" type="presParOf" srcId="{05657413-7DB3-4C28-9844-AAE4EB298B6E}" destId="{93CF3844-3F4E-4B83-88DC-2401D4531AA7}" srcOrd="1" destOrd="0" presId="urn:microsoft.com/office/officeart/2008/layout/VerticalCurvedList"/>
    <dgm:cxn modelId="{63441D64-643E-4A9A-B455-D252F0FF5E52}" type="presParOf" srcId="{05657413-7DB3-4C28-9844-AAE4EB298B6E}" destId="{A6104245-5A4B-46B3-BF0F-82BC12207DEC}" srcOrd="2" destOrd="0" presId="urn:microsoft.com/office/officeart/2008/layout/VerticalCurvedList"/>
    <dgm:cxn modelId="{EA392C67-D0D0-430C-8D0B-F99C3E972990}" type="presParOf" srcId="{05657413-7DB3-4C28-9844-AAE4EB298B6E}" destId="{8BA0A568-5989-4DD8-88D7-3D7E0F9002B1}" srcOrd="3" destOrd="0" presId="urn:microsoft.com/office/officeart/2008/layout/VerticalCurvedList"/>
    <dgm:cxn modelId="{1E1BAE59-F71B-412F-89BB-5342D6D55A58}" type="presParOf" srcId="{777698DB-3D77-4BCC-9E5E-0F7E55328EAA}" destId="{C2774BE7-2FBE-4603-82A6-DC27AE3935C7}" srcOrd="1" destOrd="0" presId="urn:microsoft.com/office/officeart/2008/layout/VerticalCurvedList"/>
    <dgm:cxn modelId="{2EEA9A75-D257-4E40-A557-0A78D748962E}" type="presParOf" srcId="{777698DB-3D77-4BCC-9E5E-0F7E55328EAA}" destId="{95284D0D-6D3A-4CA4-8C3E-E4D5C0AEA5FE}" srcOrd="2" destOrd="0" presId="urn:microsoft.com/office/officeart/2008/layout/VerticalCurvedList"/>
    <dgm:cxn modelId="{55AC92B5-3C38-4030-9B39-2004B779FBA1}" type="presParOf" srcId="{95284D0D-6D3A-4CA4-8C3E-E4D5C0AEA5FE}" destId="{6617EF76-B328-466B-9D05-570C48FA6A67}" srcOrd="0" destOrd="0" presId="urn:microsoft.com/office/officeart/2008/layout/VerticalCurvedList"/>
    <dgm:cxn modelId="{BCD057A5-BC16-477A-BE8A-68989FD3F944}" type="presParOf" srcId="{777698DB-3D77-4BCC-9E5E-0F7E55328EAA}" destId="{3FEE8DCE-7B4B-4BDF-94BD-BE49DDE8F694}" srcOrd="3" destOrd="0" presId="urn:microsoft.com/office/officeart/2008/layout/VerticalCurvedList"/>
    <dgm:cxn modelId="{ADFE9B52-B25A-4FCE-BE48-0F31E72989DC}" type="presParOf" srcId="{777698DB-3D77-4BCC-9E5E-0F7E55328EAA}" destId="{A4F55DED-DF8E-4215-8597-AD8CC115F55A}" srcOrd="4" destOrd="0" presId="urn:microsoft.com/office/officeart/2008/layout/VerticalCurvedList"/>
    <dgm:cxn modelId="{1893EE9F-9833-4414-902B-9EC0C80CDC2A}" type="presParOf" srcId="{A4F55DED-DF8E-4215-8597-AD8CC115F55A}" destId="{A34CF9B0-AA1D-4E6E-BA59-FC025F6A7F07}" srcOrd="0" destOrd="0" presId="urn:microsoft.com/office/officeart/2008/layout/VerticalCurvedList"/>
    <dgm:cxn modelId="{5A59DE18-3E7E-47D7-849C-5658BF155BEC}" type="presParOf" srcId="{777698DB-3D77-4BCC-9E5E-0F7E55328EAA}" destId="{D31C6F71-88D7-4300-BBC8-6BDA3E859EDE}" srcOrd="5" destOrd="0" presId="urn:microsoft.com/office/officeart/2008/layout/VerticalCurvedList"/>
    <dgm:cxn modelId="{C8225AD3-F348-4161-8003-1F80F2DE4F0D}" type="presParOf" srcId="{777698DB-3D77-4BCC-9E5E-0F7E55328EAA}" destId="{65C1979A-7B17-487C-B5CB-8A095B9555A7}" srcOrd="6" destOrd="0" presId="urn:microsoft.com/office/officeart/2008/layout/VerticalCurvedList"/>
    <dgm:cxn modelId="{484DE170-9F8A-43C2-9654-14981DEEE835}" type="presParOf" srcId="{65C1979A-7B17-487C-B5CB-8A095B9555A7}" destId="{749B87A2-40C3-47E5-8734-02D9C0A7B9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3844-3F4E-4B83-88DC-2401D4531AA7}">
      <dsp:nvSpPr>
        <dsp:cNvPr id="0" name=""/>
        <dsp:cNvSpPr/>
      </dsp:nvSpPr>
      <dsp:spPr>
        <a:xfrm>
          <a:off x="-5915330" y="-905452"/>
          <a:ext cx="7043766" cy="7043766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solidFill>
          <a:srgbClr val="BF363D"/>
        </a:solidFill>
        <a:ln w="12700" cap="flat" cmpd="sng" algn="ctr">
          <a:solidFill>
            <a:srgbClr val="BF36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74BE7-2FBE-4603-82A6-DC27AE3935C7}">
      <dsp:nvSpPr>
        <dsp:cNvPr id="0" name=""/>
        <dsp:cNvSpPr/>
      </dsp:nvSpPr>
      <dsp:spPr>
        <a:xfrm>
          <a:off x="726321" y="451909"/>
          <a:ext cx="4704647" cy="1189324"/>
        </a:xfrm>
        <a:prstGeom prst="rect">
          <a:avLst/>
        </a:prstGeom>
        <a:solidFill>
          <a:srgbClr val="3A3E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7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единого пространства дополнительного профессионального образования педагогических работников 	 и управленческих кадров в сфере образования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6321" y="451909"/>
        <a:ext cx="4704647" cy="1189324"/>
      </dsp:txXfrm>
    </dsp:sp>
    <dsp:sp modelId="{6617EF76-B328-466B-9D05-570C48FA6A67}">
      <dsp:nvSpPr>
        <dsp:cNvPr id="0" name=""/>
        <dsp:cNvSpPr/>
      </dsp:nvSpPr>
      <dsp:spPr>
        <a:xfrm>
          <a:off x="72213" y="392464"/>
          <a:ext cx="1308215" cy="1308215"/>
        </a:xfrm>
        <a:prstGeom prst="ellipse">
          <a:avLst/>
        </a:prstGeom>
        <a:solidFill>
          <a:srgbClr val="BF363D"/>
        </a:solidFill>
        <a:ln w="12700" cap="flat" cmpd="sng" algn="ctr">
          <a:solidFill>
            <a:srgbClr val="BF36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E8DCE-7B4B-4BDF-94BD-BE49DDE8F694}">
      <dsp:nvSpPr>
        <dsp:cNvPr id="0" name=""/>
        <dsp:cNvSpPr/>
      </dsp:nvSpPr>
      <dsp:spPr>
        <a:xfrm>
          <a:off x="1106750" y="1994960"/>
          <a:ext cx="4324218" cy="1242940"/>
        </a:xfrm>
        <a:prstGeom prst="rect">
          <a:avLst/>
        </a:prstGeom>
        <a:solidFill>
          <a:srgbClr val="3A3E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7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права работников образования на непрерывное повышение квалификации в течение всего периода трудовой деятельности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6750" y="1994960"/>
        <a:ext cx="4324218" cy="1242940"/>
      </dsp:txXfrm>
    </dsp:sp>
    <dsp:sp modelId="{A34CF9B0-AA1D-4E6E-BA59-FC025F6A7F07}">
      <dsp:nvSpPr>
        <dsp:cNvPr id="0" name=""/>
        <dsp:cNvSpPr/>
      </dsp:nvSpPr>
      <dsp:spPr>
        <a:xfrm>
          <a:off x="452642" y="1962323"/>
          <a:ext cx="1308215" cy="1308215"/>
        </a:xfrm>
        <a:prstGeom prst="ellipse">
          <a:avLst/>
        </a:prstGeom>
        <a:solidFill>
          <a:srgbClr val="BF363D"/>
        </a:solidFill>
        <a:ln w="12700" cap="flat" cmpd="sng" algn="ctr">
          <a:solidFill>
            <a:srgbClr val="BF36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C6F71-88D7-4300-BBC8-6BDA3E859EDE}">
      <dsp:nvSpPr>
        <dsp:cNvPr id="0" name=""/>
        <dsp:cNvSpPr/>
      </dsp:nvSpPr>
      <dsp:spPr>
        <a:xfrm>
          <a:off x="726321" y="3538006"/>
          <a:ext cx="4704647" cy="1296567"/>
        </a:xfrm>
        <a:prstGeom prst="rect">
          <a:avLst/>
        </a:prstGeom>
        <a:solidFill>
          <a:srgbClr val="3A3E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7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Построение индивидуальных траекторий профессионального роста, повышение уровня владения профессиональными компетенциями на основе использования образовательных программ из Федерального реестра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6321" y="3538006"/>
        <a:ext cx="4704647" cy="1296567"/>
      </dsp:txXfrm>
    </dsp:sp>
    <dsp:sp modelId="{749B87A2-40C3-47E5-8734-02D9C0A7B902}">
      <dsp:nvSpPr>
        <dsp:cNvPr id="0" name=""/>
        <dsp:cNvSpPr/>
      </dsp:nvSpPr>
      <dsp:spPr>
        <a:xfrm>
          <a:off x="72213" y="3532181"/>
          <a:ext cx="1308215" cy="1308215"/>
        </a:xfrm>
        <a:prstGeom prst="ellipse">
          <a:avLst/>
        </a:prstGeom>
        <a:solidFill>
          <a:srgbClr val="BF363D"/>
        </a:solidFill>
        <a:ln w="12700" cap="flat" cmpd="sng" algn="ctr">
          <a:solidFill>
            <a:srgbClr val="BF36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0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0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9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4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0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4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A6D4-79A2-4A99-9C85-0158DAD107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/>
        </p:blipFill>
        <p:spPr>
          <a:xfrm>
            <a:off x="4731488" y="0"/>
            <a:ext cx="7460512" cy="4632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5529263" cy="6858000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7288" y="2390775"/>
            <a:ext cx="11034712" cy="4299736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5718" y="2481389"/>
            <a:ext cx="10724603" cy="28619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«Организация повышения квалификации педагогических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работников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управленческих кадров Тульской области в рамках Ядра дополнительного профессионального педагогического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образования»</a:t>
            </a:r>
          </a:p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3551" y="5734055"/>
            <a:ext cx="6648449" cy="956456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Белых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Е.В.,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</a:pP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учебно-организационной работе </a:t>
            </a:r>
            <a:endParaRPr lang="ru-RU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</a:pP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ГОУ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 ТО «ИПК и ППРО ТО»</a:t>
            </a:r>
            <a:endParaRPr lang="ru-RU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" y="286080"/>
            <a:ext cx="1246948" cy="15046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76526" y="5548317"/>
            <a:ext cx="9520237" cy="185738"/>
          </a:xfrm>
          <a:prstGeom prst="rect">
            <a:avLst/>
          </a:prstGeom>
          <a:solidFill>
            <a:srgbClr val="E6E8EA"/>
          </a:solidFill>
          <a:ln>
            <a:solidFill>
              <a:srgbClr val="E6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81187" y="172417"/>
            <a:ext cx="3571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ГОУ ДПО ТО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«ИНСТИТУТ ПОВЫШЕНИЯ КВАЛИФИКАЦИИ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ПРОФЕССИОНАЛЬНОЙ ПЕРЕПОДГОТОВКИ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РАБОТНИКОВ ОБРАЗОВАНИЯ ТУЛЬСКОЙ ОБЛАСТИ»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76438" y="1016054"/>
            <a:ext cx="3205162" cy="47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97858" y="1064398"/>
            <a:ext cx="22461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Инновационность</a:t>
            </a:r>
          </a:p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Профессионализм</a:t>
            </a:r>
          </a:p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Качество</a:t>
            </a:r>
            <a:endParaRPr lang="ru-RU" b="1" spc="1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08644" y="450056"/>
            <a:ext cx="183356" cy="1490663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3502" y="72445"/>
            <a:ext cx="9708021" cy="1075307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Показатель функционирования единой федеральной системы научно-методического сопровождения педагогических работников и управленческих кадров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-28488" y="2686050"/>
            <a:ext cx="12220487" cy="4235550"/>
          </a:xfrm>
          <a:prstGeom prst="roundRect">
            <a:avLst>
              <a:gd name="adj" fmla="val 0"/>
            </a:avLst>
          </a:prstGeom>
          <a:solidFill>
            <a:srgbClr val="3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3503" y="1355769"/>
            <a:ext cx="970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3499" y="1192907"/>
            <a:ext cx="9708021" cy="1447987"/>
          </a:xfrm>
          <a:prstGeom prst="round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Распоряжение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Минпросвещения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России от 16.12.2020 N Р-174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"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Об утверждении Концепции создания единой федеральной системы научно-методического сопровождения педагогических работников и управленческих кадров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"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3498" y="3971175"/>
            <a:ext cx="9708021" cy="20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Доля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педагогических работников, освоивших программы дополнительного профессионального образования, вошедшие </a:t>
            </a:r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в Федеральный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реестр и подобранные с учетом диагностики </a:t>
            </a:r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профессиональных дефицитов» </a:t>
            </a:r>
          </a:p>
          <a:p>
            <a:pPr algn="ctr"/>
            <a:endParaRPr lang="ru-RU" dirty="0">
              <a:solidFill>
                <a:srgbClr val="3A3E6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к 2024 году </a:t>
            </a:r>
            <a:r>
              <a:rPr lang="ru-RU" b="1" dirty="0" smtClean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– не менее 30%</a:t>
            </a:r>
            <a:endParaRPr lang="ru-RU" dirty="0">
              <a:solidFill>
                <a:srgbClr val="3A3E6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16200000">
            <a:off x="5738896" y="2315892"/>
            <a:ext cx="657225" cy="2050018"/>
          </a:xfrm>
          <a:prstGeom prst="chevron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41989" y="205339"/>
            <a:ext cx="9708021" cy="973738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Критерии мотивирующего мониторинга деятельности органов исполнительной власти субъектов Российской Федерации, осуществляющих государственное управление в сфере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355769"/>
            <a:ext cx="12192000" cy="2228254"/>
          </a:xfrm>
          <a:prstGeom prst="roundRect">
            <a:avLst>
              <a:gd name="adj" fmla="val 0"/>
            </a:avLst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Распоряжение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России от 01.09.2021 N Р-210 "Об утверждении Методологии мотивирующего мониторинга деятельности органов исполнительной власти субъектов Российской Федерации, осуществляющих государственное управление в сфере образования"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(пункты 46, 47)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193" y="4031672"/>
            <a:ext cx="5693682" cy="2437010"/>
          </a:xfrm>
          <a:prstGeom prst="roundRect">
            <a:avLst/>
          </a:prstGeom>
          <a:noFill/>
          <a:ln w="57150"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слушателей субъекта </a:t>
            </a:r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</a:p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прошедших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endParaRPr lang="ru-RU" dirty="0" smtClean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Федерального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реестра образовательных программ дополнительного профессионального образования, </a:t>
            </a:r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численности слушателей субъекта Российской Федерации, прошедших программы повышения квалификации, 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6233" y="4031672"/>
            <a:ext cx="5813367" cy="2437010"/>
          </a:xfrm>
          <a:prstGeom prst="roundRect">
            <a:avLst/>
          </a:prstGeom>
          <a:noFill/>
          <a:ln w="57150"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программ дополнительного профессионального педагогического образования, размещенных </a:t>
            </a:r>
            <a:endParaRPr lang="ru-RU" dirty="0" smtClean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реестре образовательных программ дополнительного профессионального образования, в общем количестве программ дополнительного профессионального педагогического образования, реализуемых ИРО/ИПК, %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799059" y="3584023"/>
            <a:ext cx="423949" cy="381148"/>
          </a:xfrm>
          <a:prstGeom prst="downArrow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920941" y="3592336"/>
            <a:ext cx="423949" cy="381148"/>
          </a:xfrm>
          <a:prstGeom prst="downArrow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02409" y="28647"/>
            <a:ext cx="10925398" cy="1010444"/>
          </a:xfrm>
          <a:prstGeom prst="roundRect">
            <a:avLst>
              <a:gd name="adj" fmla="val 0"/>
            </a:avLst>
          </a:prstGeom>
          <a:solidFill>
            <a:srgbClr val="3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профессиональные программы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ДПО ТО «ИПК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ППРО 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включённые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реестр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02722869"/>
              </p:ext>
            </p:extLst>
          </p:nvPr>
        </p:nvGraphicFramePr>
        <p:xfrm>
          <a:off x="4255572" y="1123590"/>
          <a:ext cx="7692450" cy="558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5136"/>
            <a:ext cx="4091379" cy="5712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852" y="1145135"/>
            <a:ext cx="4086946" cy="34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/>
        </p:blipFill>
        <p:spPr>
          <a:xfrm>
            <a:off x="4731488" y="0"/>
            <a:ext cx="7460512" cy="4632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5529263" cy="6858000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7288" y="2390775"/>
            <a:ext cx="11034712" cy="4299736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5718" y="2481389"/>
            <a:ext cx="10724603" cy="28619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«Организация повышения квалификации педагогических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работников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управленческих кадров Тульской области в рамках Ядра дополнительного профессионального педагогического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образования»</a:t>
            </a:r>
          </a:p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3551" y="5734055"/>
            <a:ext cx="6648449" cy="956456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Белых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Е.В.,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</a:pP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учебно-организационной работе </a:t>
            </a:r>
            <a:endParaRPr lang="ru-RU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</a:pP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ГОУ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 ТО «ИПК и ППРО ТО»</a:t>
            </a:r>
            <a:endParaRPr lang="ru-RU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" y="286080"/>
            <a:ext cx="1246948" cy="15046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76526" y="5548317"/>
            <a:ext cx="9520237" cy="185738"/>
          </a:xfrm>
          <a:prstGeom prst="rect">
            <a:avLst/>
          </a:prstGeom>
          <a:solidFill>
            <a:srgbClr val="E6E8EA"/>
          </a:solidFill>
          <a:ln>
            <a:solidFill>
              <a:srgbClr val="E6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81187" y="172417"/>
            <a:ext cx="3571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ГОУ ДПО ТО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«ИНСТИТУТ ПОВЫШЕНИЯ КВАЛИФИКАЦИИ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ПРОФЕССИОНАЛЬНОЙ ПЕРЕПОДГОТОВКИ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РАБОТНИКОВ ОБРАЗОВАНИЯ ТУЛЬСКОЙ ОБЛАСТИ»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76438" y="1016054"/>
            <a:ext cx="3205162" cy="47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97858" y="1064398"/>
            <a:ext cx="22461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Инновационность</a:t>
            </a:r>
          </a:p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Профессионализм</a:t>
            </a:r>
          </a:p>
          <a:p>
            <a:pPr>
              <a:lnSpc>
                <a:spcPts val="1800"/>
              </a:lnSpc>
            </a:pPr>
            <a:r>
              <a:rPr lang="ru-RU" b="1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Качество</a:t>
            </a:r>
            <a:endParaRPr lang="ru-RU" b="1" spc="1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08644" y="450056"/>
            <a:ext cx="183356" cy="1490663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3503" y="254821"/>
            <a:ext cx="9708021" cy="968685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Актуальность создания Ядра дополнительного профессионального педагогического образования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213503" y="1355769"/>
            <a:ext cx="3061935" cy="1491049"/>
          </a:xfrm>
          <a:prstGeom prst="round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Формирование единого образовательного пространства на основе вертикальной интеграции всех уровней образования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2563633" y="2813086"/>
            <a:ext cx="361668" cy="561742"/>
          </a:xfrm>
          <a:prstGeom prst="rightArrow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213500" y="3342590"/>
            <a:ext cx="3061935" cy="1026401"/>
            <a:chOff x="1061203" y="1643409"/>
            <a:chExt cx="2997388" cy="102640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061203" y="1643409"/>
              <a:ext cx="2997388" cy="1026401"/>
            </a:xfrm>
            <a:prstGeom prst="roundRect">
              <a:avLst>
                <a:gd name="adj" fmla="val 10000"/>
              </a:avLst>
            </a:prstGeom>
            <a:solidFill>
              <a:srgbClr val="3A3E61"/>
            </a:solidFill>
            <a:ln>
              <a:solidFill>
                <a:srgbClr val="3A3E6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091265" y="1673471"/>
              <a:ext cx="2937264" cy="966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Общее образование:</a:t>
              </a:r>
              <a:br>
                <a:rPr lang="ru-RU" sz="1400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(обновление ФГОС, введение ФООП, единых учебников)</a:t>
              </a:r>
              <a:endParaRPr lang="ru-RU" sz="14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15467" y="4432991"/>
            <a:ext cx="3061935" cy="1026401"/>
            <a:chOff x="1061203" y="1643409"/>
            <a:chExt cx="2997388" cy="102640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061203" y="1643409"/>
              <a:ext cx="2997388" cy="1026401"/>
            </a:xfrm>
            <a:prstGeom prst="roundRect">
              <a:avLst>
                <a:gd name="adj" fmla="val 10000"/>
              </a:avLst>
            </a:prstGeom>
            <a:solidFill>
              <a:srgbClr val="3A3E61"/>
            </a:solidFill>
            <a:ln>
              <a:solidFill>
                <a:srgbClr val="3A3E6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091265" y="1673471"/>
              <a:ext cx="2937264" cy="966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Среднее профессиональное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педагогическое образование: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(создание Ядра СППО)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13499" y="5532135"/>
            <a:ext cx="3061935" cy="1026401"/>
            <a:chOff x="1061203" y="1643409"/>
            <a:chExt cx="2997388" cy="102640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061203" y="1643409"/>
              <a:ext cx="2997388" cy="1026401"/>
            </a:xfrm>
            <a:prstGeom prst="roundRect">
              <a:avLst>
                <a:gd name="adj" fmla="val 10000"/>
              </a:avLst>
            </a:prstGeom>
            <a:solidFill>
              <a:srgbClr val="3A3E61"/>
            </a:solidFill>
            <a:ln>
              <a:solidFill>
                <a:srgbClr val="3A3E6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1091265" y="1673471"/>
              <a:ext cx="2937264" cy="966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Высшее профессиональное педагогическое образование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(Создание Ядра ВПО)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703804" y="1355769"/>
            <a:ext cx="6217719" cy="5202767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77234" y="1421672"/>
            <a:ext cx="3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ДПО: отсутствие ФГОС, ФГТ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50014" y="1856907"/>
            <a:ext cx="5725298" cy="576648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Задачи интеграции ДППО в единое образовательное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пространство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50014" y="2702011"/>
            <a:ext cx="5725298" cy="947351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Унификация подходов к повышению квалификации педагогических работников на основе единой системы требований</a:t>
            </a:r>
            <a:endParaRPr lang="ru-RU" sz="16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50014" y="3843863"/>
            <a:ext cx="5725298" cy="947351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педагогических работников к качественным программам, отвечающим современным требованиям</a:t>
            </a:r>
            <a:endParaRPr lang="ru-RU" sz="16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950014" y="4985716"/>
            <a:ext cx="5725298" cy="947351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содержательной основы для единой системы методического сопровождения педагогических работников</a:t>
            </a:r>
            <a:endParaRPr lang="ru-RU" sz="16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3503" y="254822"/>
            <a:ext cx="9708021" cy="833216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Ядро ДППО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-28488" y="1264285"/>
            <a:ext cx="12220487" cy="5657315"/>
          </a:xfrm>
          <a:prstGeom prst="roundRect">
            <a:avLst>
              <a:gd name="adj" fmla="val 0"/>
            </a:avLst>
          </a:prstGeom>
          <a:solidFill>
            <a:srgbClr val="3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53836" y="3499692"/>
            <a:ext cx="5457825" cy="3358308"/>
          </a:xfrm>
          <a:prstGeom prst="roundRect">
            <a:avLst/>
          </a:prstGeom>
          <a:solidFill>
            <a:srgbClr val="BF363D"/>
          </a:solidFill>
          <a:ln w="57150"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Ядро ДППО: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Профессиональный стандарт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«Педагог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«Руководитель образовательной организации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3503" y="1355769"/>
            <a:ext cx="970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141" y="1458538"/>
            <a:ext cx="11986053" cy="199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A3E61"/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Ядро ДППО – 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совокупность дополнительных профессиональных программ повышения квалификации, включенных в Федеральный реестр, </a:t>
            </a:r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разработанных к ним электронных учебно-методических комплексов, обеспечивающих сохранение единого образовательного пространства, единых подходов к профессиональному развитию педагогических работников в целях достижения стратегических результатов государственной образовательной </a:t>
            </a:r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политики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301" y="3499692"/>
            <a:ext cx="5114962" cy="3326826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28736" y="5376860"/>
            <a:ext cx="1407915" cy="1407915"/>
          </a:xfrm>
          <a:prstGeom prst="ellipse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Ядро В</a:t>
            </a:r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702544" y="523614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07235" y="5376860"/>
            <a:ext cx="1430863" cy="1415535"/>
          </a:xfrm>
          <a:prstGeom prst="ellipse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Ядро С</a:t>
            </a:r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498563" y="4584890"/>
            <a:ext cx="1393944" cy="1393944"/>
          </a:xfrm>
          <a:prstGeom prst="ellipse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Ядро ДППО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35410" y="3574858"/>
            <a:ext cx="4343400" cy="534294"/>
          </a:xfrm>
          <a:prstGeom prst="round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управленческие кадры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19242641">
            <a:off x="1977501" y="5277899"/>
            <a:ext cx="382075" cy="483652"/>
          </a:xfrm>
          <a:prstGeom prst="chevron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3145443">
            <a:off x="3992701" y="5277882"/>
            <a:ext cx="382075" cy="483652"/>
          </a:xfrm>
          <a:prstGeom prst="chevron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1275561" y="4298279"/>
            <a:ext cx="302442" cy="937864"/>
          </a:xfrm>
          <a:prstGeom prst="downArrow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4791078" y="4298279"/>
            <a:ext cx="302442" cy="937864"/>
          </a:xfrm>
          <a:prstGeom prst="downArrow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3033319" y="4116268"/>
            <a:ext cx="302442" cy="417825"/>
          </a:xfrm>
          <a:prstGeom prst="downArrow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16988" y="614431"/>
            <a:ext cx="5834191" cy="5834191"/>
          </a:xfrm>
          <a:prstGeom prst="ellipse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22224" y="1146475"/>
            <a:ext cx="442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Программы Федерального реестра + ЭУМК в Цифровой Экосистеме ДПО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7019" y="2069805"/>
            <a:ext cx="3336324" cy="617838"/>
          </a:xfrm>
          <a:prstGeom prst="roundRect">
            <a:avLst/>
          </a:prstGeom>
          <a:solidFill>
            <a:srgbClr val="BF363D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Кластеры программ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252" y="2878449"/>
            <a:ext cx="2590456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Восполняющие профессиональные дефициты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80546" y="2878449"/>
            <a:ext cx="2608409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 профессиональные компетенции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81310" y="3801926"/>
            <a:ext cx="2467741" cy="617838"/>
          </a:xfrm>
          <a:prstGeom prst="roundRect">
            <a:avLst/>
          </a:prstGeom>
          <a:solidFill>
            <a:srgbClr val="BF363D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Инвариантный модуль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371" y="3801926"/>
            <a:ext cx="1616139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Содержательное </a:t>
            </a:r>
            <a:r>
              <a:rPr lang="ru-RU" sz="12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аправление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8371" y="4725403"/>
            <a:ext cx="1148994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тема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05434" y="3801926"/>
            <a:ext cx="1616139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Содержательное </a:t>
            </a:r>
            <a:r>
              <a:rPr lang="ru-RU" sz="12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аправление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2012945" y="3962255"/>
            <a:ext cx="213360" cy="297180"/>
          </a:xfrm>
          <a:prstGeom prst="chevron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4798754" y="3962256"/>
            <a:ext cx="213360" cy="297180"/>
          </a:xfrm>
          <a:prstGeom prst="chevron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27462" y="4725403"/>
            <a:ext cx="1148994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тема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946553" y="4725403"/>
            <a:ext cx="1148994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тема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65644" y="4725403"/>
            <a:ext cx="1148994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тема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84735" y="4725403"/>
            <a:ext cx="1148994" cy="61783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тема</a:t>
            </a:r>
            <a:endParaRPr lang="ru-RU" sz="12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41017" y="986697"/>
            <a:ext cx="4661640" cy="5089657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20550" y="1146475"/>
            <a:ext cx="4292455" cy="564111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содержательные линии инвариантного модуля: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20549" y="1877215"/>
            <a:ext cx="4292455" cy="926755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политика </a:t>
            </a:r>
            <a:endParaRPr lang="ru-RU" dirty="0" smtClean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общего образования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020550" y="2919735"/>
            <a:ext cx="4292455" cy="926755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образовательное пространство обучения, воспитания и развития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020550" y="3962255"/>
            <a:ext cx="4292455" cy="926755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трансформация: основные инструменты и сервисы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020550" y="5004775"/>
            <a:ext cx="4292455" cy="926755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военная операция: герои Отечества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85841" y="76098"/>
            <a:ext cx="8321022" cy="455171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Схема Ядра ДППО</a:t>
            </a:r>
          </a:p>
        </p:txBody>
      </p:sp>
    </p:spTree>
    <p:extLst>
      <p:ext uri="{BB962C8B-B14F-4D97-AF65-F5344CB8AC3E}">
        <p14:creationId xmlns:p14="http://schemas.microsoft.com/office/powerpoint/2010/main" val="1180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ятиугольник 29"/>
          <p:cNvSpPr/>
          <p:nvPr/>
        </p:nvSpPr>
        <p:spPr>
          <a:xfrm>
            <a:off x="3578449" y="4792794"/>
            <a:ext cx="1083359" cy="514350"/>
          </a:xfrm>
          <a:prstGeom prst="homePlate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578450" y="1228725"/>
            <a:ext cx="1083359" cy="514350"/>
          </a:xfrm>
          <a:prstGeom prst="homePlate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84791" y="4314825"/>
            <a:ext cx="2534784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программ, </a:t>
            </a:r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 профессиональные </a:t>
            </a:r>
            <a:r>
              <a:rPr lang="ru-RU" dirty="0" err="1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комптенции</a:t>
            </a:r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84791" y="762000"/>
            <a:ext cx="2534784" cy="1447800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восполняющие профессиональные дефициты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64193" y="2009775"/>
            <a:ext cx="2505075" cy="2505075"/>
          </a:xfrm>
          <a:prstGeom prst="ellipse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Ядра ДППО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4600" y="206326"/>
            <a:ext cx="5461450" cy="2800350"/>
          </a:xfrm>
          <a:prstGeom prst="rect">
            <a:avLst/>
          </a:prstGeom>
          <a:solidFill>
            <a:schemeClr val="bg1"/>
          </a:solidFill>
          <a:ln w="57150"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57782" y="304795"/>
            <a:ext cx="5095868" cy="806406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Восполнение дефицитов предметных, методических компетенций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57782" y="1244551"/>
            <a:ext cx="5095868" cy="781050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Восполнение дефицитов психолого-педагогических компетенций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57782" y="2144664"/>
            <a:ext cx="5095868" cy="747712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Восполнение дефицитов коммуникативных компетенций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44600" y="3143250"/>
            <a:ext cx="5461450" cy="3667125"/>
          </a:xfrm>
          <a:prstGeom prst="rect">
            <a:avLst/>
          </a:prstGeom>
          <a:solidFill>
            <a:schemeClr val="bg1"/>
          </a:solidFill>
          <a:ln w="57150"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27391" y="3219450"/>
            <a:ext cx="5095868" cy="291636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профессию </a:t>
            </a:r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27391" y="3579373"/>
            <a:ext cx="5095868" cy="597771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/ обновленные нормативные документы</a:t>
            </a:r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14923" y="4222562"/>
            <a:ext cx="5095868" cy="42117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образовательная среда</a:t>
            </a:r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27391" y="4686372"/>
            <a:ext cx="5095868" cy="644308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 деятельность учителя / классного руководителя </a:t>
            </a:r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14923" y="5419974"/>
            <a:ext cx="5095868" cy="404922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Инклюзивное образование</a:t>
            </a:r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27391" y="5905582"/>
            <a:ext cx="5095868" cy="347856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Углубленное содержание учебного предмета </a:t>
            </a:r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27391" y="6334124"/>
            <a:ext cx="5095868" cy="395565"/>
          </a:xfrm>
          <a:prstGeom prst="roundRect">
            <a:avLst/>
          </a:prstGeom>
          <a:solidFill>
            <a:schemeClr val="bg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Учитель-наставник, учитель-методист</a:t>
            </a:r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 rot="5400000">
            <a:off x="7301117" y="3272044"/>
            <a:ext cx="6604050" cy="472616"/>
          </a:xfrm>
          <a:prstGeom prst="round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Содержательные</a:t>
            </a:r>
            <a:r>
              <a:rPr lang="ru-RU" dirty="0" smtClean="0"/>
              <a:t> направления программ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 rot="5400000">
            <a:off x="8491742" y="3268818"/>
            <a:ext cx="6604050" cy="472616"/>
          </a:xfrm>
          <a:prstGeom prst="round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Примерные</a:t>
            </a:r>
            <a:r>
              <a:rPr lang="ru-RU" dirty="0" smtClean="0"/>
              <a:t> темы ДПП ПК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10871659" y="1449952"/>
            <a:ext cx="628650" cy="4624497"/>
          </a:xfrm>
          <a:prstGeom prst="chevron">
            <a:avLst>
              <a:gd name="adj" fmla="val 72727"/>
            </a:avLst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3503" y="254822"/>
            <a:ext cx="9708021" cy="833216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Организационный цикл Ядра ДППО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-28487" y="1287913"/>
            <a:ext cx="12220487" cy="5657315"/>
          </a:xfrm>
          <a:prstGeom prst="roundRect">
            <a:avLst>
              <a:gd name="adj" fmla="val 0"/>
            </a:avLst>
          </a:prstGeom>
          <a:solidFill>
            <a:srgbClr val="3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3502" y="1816585"/>
            <a:ext cx="9708021" cy="1979988"/>
          </a:xfrm>
          <a:prstGeom prst="roundRect">
            <a:avLst/>
          </a:prstGeom>
          <a:solidFill>
            <a:srgbClr val="BF363D"/>
          </a:solidFill>
          <a:ln w="57150"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Ядро ДППО –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и общедоступный информационный ресурс, использование которого осуществляется на основе способов, определенных законодательством Российской Федерации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3502" y="4092942"/>
            <a:ext cx="9708021" cy="1979988"/>
          </a:xfrm>
          <a:prstGeom prst="roundRect">
            <a:avLst/>
          </a:prstGeom>
          <a:solidFill>
            <a:srgbClr val="BF363D"/>
          </a:solidFill>
          <a:ln w="57150"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Не менее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30%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программ Ядра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реализовывать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ИРО/ИПК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Российской Федерации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общем количестве ДПП, по которым осуществляется повышение квалификации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3503" y="1355769"/>
            <a:ext cx="970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928997" y="4134735"/>
            <a:ext cx="569009" cy="1896401"/>
          </a:xfrm>
          <a:prstGeom prst="chevron">
            <a:avLst>
              <a:gd name="adj" fmla="val 4218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928998" y="1858378"/>
            <a:ext cx="569009" cy="1896401"/>
          </a:xfrm>
          <a:prstGeom prst="chevron">
            <a:avLst>
              <a:gd name="adj" fmla="val 4218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355769"/>
            <a:ext cx="12191999" cy="550223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64193" y="5862415"/>
            <a:ext cx="11639636" cy="873944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</a:t>
            </a: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Тульской области от 22.06.2023 №1171 </a:t>
            </a:r>
            <a:r>
              <a:rPr lang="ru-RU" sz="16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«Положение </a:t>
            </a: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функционировании региональной системы научно-методического сопровождения педагогических работников и управленческих кадров Тульской области»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7461" y="826279"/>
            <a:ext cx="4465660" cy="2999581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31.12.2019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3273-р «Об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роста»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14, 20)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0582" y="847134"/>
            <a:ext cx="4513811" cy="2978725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16.12.2020 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Р-174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утверждении Концепции создания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федеральной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научно-методического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педагогических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управленческих кадров"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0325" y="4685863"/>
            <a:ext cx="10251347" cy="771787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Федеральный </a:t>
            </a:r>
            <a:r>
              <a:rPr lang="ru-RU" dirty="0">
                <a:latin typeface="Arial Black" panose="020B0A04020102020204" pitchFamily="34" charset="0"/>
              </a:rPr>
              <a:t>реестр дополнительных профессиональных программ педагогического образования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2543317" y="3686510"/>
            <a:ext cx="1136591" cy="640934"/>
          </a:xfrm>
          <a:prstGeom prst="homePlate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 rot="5400000">
            <a:off x="8279264" y="3701836"/>
            <a:ext cx="1136591" cy="640934"/>
          </a:xfrm>
          <a:prstGeom prst="homePlate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35223" y="183864"/>
            <a:ext cx="8897575" cy="395281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Нормативная база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1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213503" y="207866"/>
            <a:ext cx="9708021" cy="506509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Цели создания Федерального реестра: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25010354"/>
              </p:ext>
            </p:extLst>
          </p:nvPr>
        </p:nvGraphicFramePr>
        <p:xfrm>
          <a:off x="164193" y="1091142"/>
          <a:ext cx="5503182" cy="523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035114" y="1234347"/>
            <a:ext cx="5042586" cy="5089657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63925" y="1387861"/>
            <a:ext cx="4559936" cy="4588990"/>
          </a:xfrm>
          <a:prstGeom prst="roundRect">
            <a:avLst/>
          </a:prstGeom>
          <a:solidFill>
            <a:schemeClr val="bg1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реестра -  ФГАОУ 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 «Академия </a:t>
            </a:r>
            <a:r>
              <a:rPr lang="ru-RU" sz="2000" dirty="0" err="1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России», которая ведет федеральный реестр дополнительных профессиональных программ педагогического </a:t>
            </a:r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</a:p>
          <a:p>
            <a:pPr algn="ctr"/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</a:t>
            </a:r>
          </a:p>
          <a:p>
            <a:pPr algn="ctr"/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сертификацию</a:t>
            </a:r>
          </a:p>
          <a:p>
            <a:pPr algn="ctr"/>
            <a:r>
              <a:rPr lang="ru-RU" sz="2000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3503" y="254822"/>
            <a:ext cx="9708021" cy="833216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Организация </a:t>
            </a:r>
            <a:r>
              <a:rPr lang="ru-RU" sz="2400" dirty="0">
                <a:latin typeface="Arial Black" panose="020B0A04020102020204" pitchFamily="34" charset="0"/>
              </a:rPr>
              <a:t>профессионально-общественной экспертизы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202949"/>
            <a:ext cx="12220487" cy="5657315"/>
          </a:xfrm>
          <a:prstGeom prst="roundRect">
            <a:avLst>
              <a:gd name="adj" fmla="val 0"/>
            </a:avLst>
          </a:prstGeom>
          <a:solidFill>
            <a:srgbClr val="3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26" y="2723068"/>
            <a:ext cx="2173169" cy="217316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102409" y="5331579"/>
            <a:ext cx="2936808" cy="810273"/>
          </a:xfrm>
          <a:prstGeom prst="round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региональной организации ДПО субъекта РФ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72" y="2885452"/>
            <a:ext cx="2181742" cy="21817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781865" y="5335269"/>
            <a:ext cx="3064114" cy="810273"/>
          </a:xfrm>
          <a:prstGeom prst="round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 региональной организации ДПО субъекта РФ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3752" y="32332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00" y="2885452"/>
            <a:ext cx="2181742" cy="2181742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8428483" y="5343593"/>
            <a:ext cx="3091828" cy="810273"/>
          </a:xfrm>
          <a:prstGeom prst="round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редставляет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сообщество общего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2409" y="1662626"/>
            <a:ext cx="2936807" cy="9186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профессиональный 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1865" y="1662626"/>
            <a:ext cx="3064114" cy="9186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профессиональный  эксперт</a:t>
            </a:r>
          </a:p>
          <a:p>
            <a:pPr algn="ctr"/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28482" y="1662626"/>
            <a:ext cx="3091829" cy="9186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 эксперт</a:t>
            </a:r>
          </a:p>
          <a:p>
            <a:pPr algn="ctr"/>
            <a:endParaRPr lang="ru-RU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802</Words>
  <Application>Microsoft Office PowerPoint</Application>
  <PresentationFormat>Широкоэкранный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Calibri Light</vt:lpstr>
      <vt:lpstr>Meiryo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Полина Андреева</cp:lastModifiedBy>
  <cp:revision>326</cp:revision>
  <dcterms:created xsi:type="dcterms:W3CDTF">2022-12-19T08:31:11Z</dcterms:created>
  <dcterms:modified xsi:type="dcterms:W3CDTF">2023-11-20T11:01:15Z</dcterms:modified>
</cp:coreProperties>
</file>